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8" r:id="rId8"/>
    <p:sldId id="263" r:id="rId9"/>
    <p:sldId id="265" r:id="rId10"/>
    <p:sldId id="267" r:id="rId11"/>
    <p:sldId id="269" r:id="rId12"/>
    <p:sldId id="271"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8" autoAdjust="0"/>
    <p:restoredTop sz="94660"/>
  </p:normalViewPr>
  <p:slideViewPr>
    <p:cSldViewPr snapToGrid="0">
      <p:cViewPr varScale="1">
        <p:scale>
          <a:sx n="86" d="100"/>
          <a:sy n="86" d="100"/>
        </p:scale>
        <p:origin x="114"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42240A01-E909-4081-9456-B312136C4EB2}" type="datetimeFigureOut">
              <a:rPr lang="el-GR" smtClean="0"/>
              <a:t>21/3/2023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AB426A4-FD02-4F78-991A-777EB752EEFF}" type="slidenum">
              <a:rPr lang="el-GR" smtClean="0"/>
              <a:t>‹#›</a:t>
            </a:fld>
            <a:endParaRPr lang="el-GR"/>
          </a:p>
        </p:txBody>
      </p:sp>
    </p:spTree>
    <p:extLst>
      <p:ext uri="{BB962C8B-B14F-4D97-AF65-F5344CB8AC3E}">
        <p14:creationId xmlns:p14="http://schemas.microsoft.com/office/powerpoint/2010/main" val="25002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2240A01-E909-4081-9456-B312136C4EB2}" type="datetimeFigureOut">
              <a:rPr lang="el-GR" smtClean="0"/>
              <a:t>21/3/2023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AB426A4-FD02-4F78-991A-777EB752EEFF}" type="slidenum">
              <a:rPr lang="el-GR" smtClean="0"/>
              <a:t>‹#›</a:t>
            </a:fld>
            <a:endParaRPr lang="el-GR"/>
          </a:p>
        </p:txBody>
      </p:sp>
    </p:spTree>
    <p:extLst>
      <p:ext uri="{BB962C8B-B14F-4D97-AF65-F5344CB8AC3E}">
        <p14:creationId xmlns:p14="http://schemas.microsoft.com/office/powerpoint/2010/main" val="140567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2240A01-E909-4081-9456-B312136C4EB2}" type="datetimeFigureOut">
              <a:rPr lang="el-GR" smtClean="0"/>
              <a:t>21/3/2023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AB426A4-FD02-4F78-991A-777EB752EEFF}" type="slidenum">
              <a:rPr lang="el-GR" smtClean="0"/>
              <a:t>‹#›</a:t>
            </a:fld>
            <a:endParaRPr lang="el-GR"/>
          </a:p>
        </p:txBody>
      </p:sp>
    </p:spTree>
    <p:extLst>
      <p:ext uri="{BB962C8B-B14F-4D97-AF65-F5344CB8AC3E}">
        <p14:creationId xmlns:p14="http://schemas.microsoft.com/office/powerpoint/2010/main" val="1560920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2240A01-E909-4081-9456-B312136C4EB2}" type="datetimeFigureOut">
              <a:rPr lang="el-GR" smtClean="0"/>
              <a:t>21/3/2023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AB426A4-FD02-4F78-991A-777EB752EEFF}" type="slidenum">
              <a:rPr lang="el-GR" smtClean="0"/>
              <a:t>‹#›</a:t>
            </a:fld>
            <a:endParaRPr lang="el-GR"/>
          </a:p>
        </p:txBody>
      </p:sp>
    </p:spTree>
    <p:extLst>
      <p:ext uri="{BB962C8B-B14F-4D97-AF65-F5344CB8AC3E}">
        <p14:creationId xmlns:p14="http://schemas.microsoft.com/office/powerpoint/2010/main" val="211500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42240A01-E909-4081-9456-B312136C4EB2}" type="datetimeFigureOut">
              <a:rPr lang="el-GR" smtClean="0"/>
              <a:t>21/3/2023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AB426A4-FD02-4F78-991A-777EB752EEFF}" type="slidenum">
              <a:rPr lang="el-GR" smtClean="0"/>
              <a:t>‹#›</a:t>
            </a:fld>
            <a:endParaRPr lang="el-GR"/>
          </a:p>
        </p:txBody>
      </p:sp>
    </p:spTree>
    <p:extLst>
      <p:ext uri="{BB962C8B-B14F-4D97-AF65-F5344CB8AC3E}">
        <p14:creationId xmlns:p14="http://schemas.microsoft.com/office/powerpoint/2010/main" val="1169692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2240A01-E909-4081-9456-B312136C4EB2}" type="datetimeFigureOut">
              <a:rPr lang="el-GR" smtClean="0"/>
              <a:t>21/3/2023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AB426A4-FD02-4F78-991A-777EB752EEFF}" type="slidenum">
              <a:rPr lang="el-GR" smtClean="0"/>
              <a:t>‹#›</a:t>
            </a:fld>
            <a:endParaRPr lang="el-GR"/>
          </a:p>
        </p:txBody>
      </p:sp>
    </p:spTree>
    <p:extLst>
      <p:ext uri="{BB962C8B-B14F-4D97-AF65-F5344CB8AC3E}">
        <p14:creationId xmlns:p14="http://schemas.microsoft.com/office/powerpoint/2010/main" val="2549337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42240A01-E909-4081-9456-B312136C4EB2}" type="datetimeFigureOut">
              <a:rPr lang="el-GR" smtClean="0"/>
              <a:t>21/3/2023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AB426A4-FD02-4F78-991A-777EB752EEFF}" type="slidenum">
              <a:rPr lang="el-GR" smtClean="0"/>
              <a:t>‹#›</a:t>
            </a:fld>
            <a:endParaRPr lang="el-GR"/>
          </a:p>
        </p:txBody>
      </p:sp>
    </p:spTree>
    <p:extLst>
      <p:ext uri="{BB962C8B-B14F-4D97-AF65-F5344CB8AC3E}">
        <p14:creationId xmlns:p14="http://schemas.microsoft.com/office/powerpoint/2010/main" val="402842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2240A01-E909-4081-9456-B312136C4EB2}" type="datetimeFigureOut">
              <a:rPr lang="el-GR" smtClean="0"/>
              <a:t>21/3/2023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AB426A4-FD02-4F78-991A-777EB752EEFF}" type="slidenum">
              <a:rPr lang="el-GR" smtClean="0"/>
              <a:t>‹#›</a:t>
            </a:fld>
            <a:endParaRPr lang="el-GR"/>
          </a:p>
        </p:txBody>
      </p:sp>
    </p:spTree>
    <p:extLst>
      <p:ext uri="{BB962C8B-B14F-4D97-AF65-F5344CB8AC3E}">
        <p14:creationId xmlns:p14="http://schemas.microsoft.com/office/powerpoint/2010/main" val="179053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2240A01-E909-4081-9456-B312136C4EB2}" type="datetimeFigureOut">
              <a:rPr lang="el-GR" smtClean="0"/>
              <a:t>21/3/2023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AB426A4-FD02-4F78-991A-777EB752EEFF}" type="slidenum">
              <a:rPr lang="el-GR" smtClean="0"/>
              <a:t>‹#›</a:t>
            </a:fld>
            <a:endParaRPr lang="el-GR"/>
          </a:p>
        </p:txBody>
      </p:sp>
    </p:spTree>
    <p:extLst>
      <p:ext uri="{BB962C8B-B14F-4D97-AF65-F5344CB8AC3E}">
        <p14:creationId xmlns:p14="http://schemas.microsoft.com/office/powerpoint/2010/main" val="88107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42240A01-E909-4081-9456-B312136C4EB2}" type="datetimeFigureOut">
              <a:rPr lang="el-GR" smtClean="0"/>
              <a:t>21/3/2023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AB426A4-FD02-4F78-991A-777EB752EEFF}" type="slidenum">
              <a:rPr lang="el-GR" smtClean="0"/>
              <a:t>‹#›</a:t>
            </a:fld>
            <a:endParaRPr lang="el-GR"/>
          </a:p>
        </p:txBody>
      </p:sp>
    </p:spTree>
    <p:extLst>
      <p:ext uri="{BB962C8B-B14F-4D97-AF65-F5344CB8AC3E}">
        <p14:creationId xmlns:p14="http://schemas.microsoft.com/office/powerpoint/2010/main" val="3327634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42240A01-E909-4081-9456-B312136C4EB2}" type="datetimeFigureOut">
              <a:rPr lang="el-GR" smtClean="0"/>
              <a:t>21/3/2023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AB426A4-FD02-4F78-991A-777EB752EEFF}" type="slidenum">
              <a:rPr lang="el-GR" smtClean="0"/>
              <a:t>‹#›</a:t>
            </a:fld>
            <a:endParaRPr lang="el-GR"/>
          </a:p>
        </p:txBody>
      </p:sp>
    </p:spTree>
    <p:extLst>
      <p:ext uri="{BB962C8B-B14F-4D97-AF65-F5344CB8AC3E}">
        <p14:creationId xmlns:p14="http://schemas.microsoft.com/office/powerpoint/2010/main" val="1766934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40A01-E909-4081-9456-B312136C4EB2}" type="datetimeFigureOut">
              <a:rPr lang="el-GR" smtClean="0"/>
              <a:t>21/3/2023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B426A4-FD02-4F78-991A-777EB752EEFF}" type="slidenum">
              <a:rPr lang="el-GR" smtClean="0"/>
              <a:t>‹#›</a:t>
            </a:fld>
            <a:endParaRPr lang="el-GR"/>
          </a:p>
        </p:txBody>
      </p:sp>
    </p:spTree>
    <p:extLst>
      <p:ext uri="{BB962C8B-B14F-4D97-AF65-F5344CB8AC3E}">
        <p14:creationId xmlns:p14="http://schemas.microsoft.com/office/powerpoint/2010/main" val="3909058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ancienttheater.culture.gr/images/pdf/i-gennisi-tou-arxaiou-dramatos.pdf"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320937" y="391885"/>
            <a:ext cx="6757852" cy="1733006"/>
          </a:xfrm>
        </p:spPr>
        <p:txBody>
          <a:bodyPr>
            <a:normAutofit fontScale="90000"/>
          </a:bodyPr>
          <a:lstStyle/>
          <a:p>
            <a:r>
              <a:rPr lang="el-GR" dirty="0" smtClean="0"/>
              <a:t>ΔΙΟΝΥΣΟΣ, </a:t>
            </a:r>
            <a:br>
              <a:rPr lang="el-GR" dirty="0" smtClean="0"/>
            </a:br>
            <a:r>
              <a:rPr lang="el-GR" dirty="0" smtClean="0"/>
              <a:t>Ο ΘΕΟΣ ΤΟΥ ΘΕΑΤΡΟΥ</a:t>
            </a:r>
            <a:endParaRPr lang="el-GR" dirty="0"/>
          </a:p>
        </p:txBody>
      </p:sp>
      <p:pic>
        <p:nvPicPr>
          <p:cNvPr id="1026" name="Picture 2" descr="https://www.theacropolismuseum.gr/sites/default/files/exhibits_images/7840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28" y="0"/>
            <a:ext cx="529580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Εικόνα 4"/>
          <p:cNvPicPr>
            <a:picLocks noChangeAspect="1"/>
          </p:cNvPicPr>
          <p:nvPr/>
        </p:nvPicPr>
        <p:blipFill>
          <a:blip r:embed="rId3"/>
          <a:stretch>
            <a:fillRect/>
          </a:stretch>
        </p:blipFill>
        <p:spPr>
          <a:xfrm>
            <a:off x="5586548" y="2701725"/>
            <a:ext cx="6226629" cy="4156275"/>
          </a:xfrm>
          <a:prstGeom prst="rect">
            <a:avLst/>
          </a:prstGeom>
        </p:spPr>
      </p:pic>
    </p:spTree>
    <p:extLst>
      <p:ext uri="{BB962C8B-B14F-4D97-AF65-F5344CB8AC3E}">
        <p14:creationId xmlns:p14="http://schemas.microsoft.com/office/powerpoint/2010/main" val="20672372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3C41C0-A7D6-36D0-4485-EF61738C63A6}"/>
              </a:ext>
            </a:extLst>
          </p:cNvPr>
          <p:cNvSpPr txBox="1"/>
          <p:nvPr/>
        </p:nvSpPr>
        <p:spPr>
          <a:xfrm>
            <a:off x="1219200" y="0"/>
            <a:ext cx="4041422" cy="6740307"/>
          </a:xfrm>
          <a:prstGeom prst="rect">
            <a:avLst/>
          </a:prstGeom>
          <a:noFill/>
        </p:spPr>
        <p:txBody>
          <a:bodyPr wrap="square">
            <a:spAutoFit/>
          </a:bodyPr>
          <a:lstStyle/>
          <a:p>
            <a:r>
              <a:rPr lang="el-GR" b="1" dirty="0"/>
              <a:t>Βουγενής</a:t>
            </a:r>
            <a:r>
              <a:rPr lang="el-GR" dirty="0"/>
              <a:t> - που γεννήθηκε από βουν </a:t>
            </a:r>
            <a:br>
              <a:rPr lang="el-GR" dirty="0"/>
            </a:br>
            <a:endParaRPr lang="el-GR" dirty="0"/>
          </a:p>
          <a:p>
            <a:r>
              <a:rPr lang="el-GR" b="1" dirty="0"/>
              <a:t>Δενδρίτης</a:t>
            </a:r>
            <a:r>
              <a:rPr lang="el-GR" dirty="0"/>
              <a:t> - του δένδρου </a:t>
            </a:r>
            <a:br>
              <a:rPr lang="el-GR" dirty="0"/>
            </a:br>
            <a:endParaRPr lang="el-GR" dirty="0"/>
          </a:p>
          <a:p>
            <a:r>
              <a:rPr lang="el-GR" b="1" dirty="0"/>
              <a:t>Θέοινος</a:t>
            </a:r>
            <a:r>
              <a:rPr lang="el-GR" dirty="0"/>
              <a:t> - ο θεός του κρασιού </a:t>
            </a:r>
            <a:br>
              <a:rPr lang="el-GR" dirty="0"/>
            </a:br>
            <a:endParaRPr lang="el-GR" dirty="0"/>
          </a:p>
          <a:p>
            <a:r>
              <a:rPr lang="el-GR" b="1" dirty="0"/>
              <a:t>Λικνίτης</a:t>
            </a:r>
            <a:r>
              <a:rPr lang="el-GR" dirty="0"/>
              <a:t> - της βρεφικής κούνιας </a:t>
            </a:r>
            <a:br>
              <a:rPr lang="el-GR" dirty="0"/>
            </a:br>
            <a:endParaRPr lang="el-GR" dirty="0"/>
          </a:p>
          <a:p>
            <a:r>
              <a:rPr lang="el-GR" b="1" dirty="0"/>
              <a:t>Λυαίος</a:t>
            </a:r>
            <a:r>
              <a:rPr lang="el-GR" dirty="0"/>
              <a:t> - που ελευθερώνει από τα βάσανα </a:t>
            </a:r>
            <a:br>
              <a:rPr lang="el-GR" dirty="0"/>
            </a:br>
            <a:endParaRPr lang="el-GR" dirty="0"/>
          </a:p>
          <a:p>
            <a:r>
              <a:rPr lang="el-GR" b="1" dirty="0"/>
              <a:t>Μελάναιγις</a:t>
            </a:r>
            <a:r>
              <a:rPr lang="el-GR" dirty="0"/>
              <a:t> - που φέρει δέρμα μαύρης αίγας </a:t>
            </a:r>
            <a:br>
              <a:rPr lang="el-GR" dirty="0"/>
            </a:br>
            <a:endParaRPr lang="el-GR" dirty="0"/>
          </a:p>
          <a:p>
            <a:r>
              <a:rPr lang="el-GR" b="1" dirty="0"/>
              <a:t>Οβριμόθυμος</a:t>
            </a:r>
            <a:r>
              <a:rPr lang="el-GR" dirty="0"/>
              <a:t> - ορμητικός </a:t>
            </a:r>
            <a:br>
              <a:rPr lang="el-GR" dirty="0"/>
            </a:br>
            <a:endParaRPr lang="el-GR" dirty="0"/>
          </a:p>
          <a:p>
            <a:r>
              <a:rPr lang="el-GR" b="1" dirty="0"/>
              <a:t>Οινοδότης</a:t>
            </a:r>
            <a:r>
              <a:rPr lang="el-GR" dirty="0"/>
              <a:t> - που προσφέρει οίνο </a:t>
            </a:r>
            <a:br>
              <a:rPr lang="el-GR" dirty="0"/>
            </a:br>
            <a:endParaRPr lang="el-GR" dirty="0"/>
          </a:p>
          <a:p>
            <a:r>
              <a:rPr lang="el-GR" b="1" dirty="0"/>
              <a:t>Οίνοψ</a:t>
            </a:r>
            <a:r>
              <a:rPr lang="el-GR" dirty="0"/>
              <a:t> - που έχει το χρώμα του σκούρου οίνου </a:t>
            </a:r>
            <a:br>
              <a:rPr lang="el-GR" dirty="0"/>
            </a:br>
            <a:endParaRPr lang="el-GR" dirty="0"/>
          </a:p>
          <a:p>
            <a:r>
              <a:rPr lang="el-GR" b="1" dirty="0"/>
              <a:t>Χθόνιος</a:t>
            </a:r>
            <a:r>
              <a:rPr lang="el-GR" dirty="0"/>
              <a:t> - της γης </a:t>
            </a:r>
            <a:br>
              <a:rPr lang="el-GR" dirty="0"/>
            </a:br>
            <a:endParaRPr lang="el-GR" dirty="0"/>
          </a:p>
          <a:p>
            <a:r>
              <a:rPr lang="el-GR" b="1" dirty="0"/>
              <a:t>Χρυσοκόμης</a:t>
            </a:r>
            <a:r>
              <a:rPr lang="el-GR" dirty="0"/>
              <a:t> - ξανθόμαλλος </a:t>
            </a:r>
          </a:p>
        </p:txBody>
      </p:sp>
      <p:pic>
        <p:nvPicPr>
          <p:cNvPr id="5" name="Εικόνα 4">
            <a:extLst>
              <a:ext uri="{FF2B5EF4-FFF2-40B4-BE49-F238E27FC236}">
                <a16:creationId xmlns:a16="http://schemas.microsoft.com/office/drawing/2014/main" id="{EC84B369-40B6-D48F-5811-2A35D87B39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1599" y="336732"/>
            <a:ext cx="3111119" cy="5471886"/>
          </a:xfrm>
          <a:prstGeom prst="rect">
            <a:avLst/>
          </a:prstGeom>
        </p:spPr>
      </p:pic>
      <p:sp>
        <p:nvSpPr>
          <p:cNvPr id="2" name="Ορθογώνιο 1"/>
          <p:cNvSpPr/>
          <p:nvPr/>
        </p:nvSpPr>
        <p:spPr>
          <a:xfrm>
            <a:off x="7512528" y="6083328"/>
            <a:ext cx="3721340" cy="646331"/>
          </a:xfrm>
          <a:prstGeom prst="rect">
            <a:avLst/>
          </a:prstGeom>
        </p:spPr>
        <p:txBody>
          <a:bodyPr wrap="none">
            <a:spAutoFit/>
          </a:bodyPr>
          <a:lstStyle/>
          <a:p>
            <a:pPr algn="ctr"/>
            <a:r>
              <a:rPr lang="el-GR" altLang="el-GR" dirty="0">
                <a:latin typeface="Arial" panose="020B0604020202020204" pitchFamily="34" charset="0"/>
              </a:rPr>
              <a:t>Διόνυσος και Αριάδνη, ύψος 70 εκ</a:t>
            </a:r>
            <a:r>
              <a:rPr lang="el-GR" altLang="el-GR" dirty="0" smtClean="0">
                <a:latin typeface="Arial" panose="020B0604020202020204" pitchFamily="34" charset="0"/>
              </a:rPr>
              <a:t>.</a:t>
            </a:r>
            <a:br>
              <a:rPr lang="el-GR" altLang="el-GR" dirty="0" smtClean="0">
                <a:latin typeface="Arial" panose="020B0604020202020204" pitchFamily="34" charset="0"/>
              </a:rPr>
            </a:br>
            <a:r>
              <a:rPr lang="el-GR" altLang="el-GR" dirty="0" smtClean="0">
                <a:latin typeface="Arial" panose="020B0604020202020204" pitchFamily="34" charset="0"/>
              </a:rPr>
              <a:t>Μαδρίτη </a:t>
            </a:r>
            <a:endParaRPr lang="el-GR" dirty="0"/>
          </a:p>
        </p:txBody>
      </p:sp>
    </p:spTree>
    <p:extLst>
      <p:ext uri="{BB962C8B-B14F-4D97-AF65-F5344CB8AC3E}">
        <p14:creationId xmlns:p14="http://schemas.microsoft.com/office/powerpoint/2010/main" val="1994058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219200" y="1255059"/>
            <a:ext cx="7924800" cy="4185761"/>
          </a:xfrm>
          <a:prstGeom prst="rect">
            <a:avLst/>
          </a:prstGeom>
        </p:spPr>
        <p:txBody>
          <a:bodyPr wrap="square">
            <a:spAutoFit/>
          </a:bodyPr>
          <a:lstStyle/>
          <a:p>
            <a:pPr algn="ctr"/>
            <a:r>
              <a:rPr lang="el-GR" sz="3200" dirty="0" smtClean="0"/>
              <a:t>ΠΗΓΕΣ</a:t>
            </a:r>
          </a:p>
          <a:p>
            <a:r>
              <a:rPr lang="el-GR" sz="2400" dirty="0" smtClean="0">
                <a:solidFill>
                  <a:schemeClr val="accent5">
                    <a:lumMod val="75000"/>
                  </a:schemeClr>
                </a:solidFill>
              </a:rPr>
              <a:t>Για εικόνες: </a:t>
            </a:r>
            <a:r>
              <a:rPr lang="el-GR" dirty="0" err="1"/>
              <a:t>Βικιπαίδεια</a:t>
            </a:r>
            <a:r>
              <a:rPr lang="en-US" dirty="0"/>
              <a:t> </a:t>
            </a:r>
            <a:r>
              <a:rPr lang="el-GR" dirty="0"/>
              <a:t>, ΕΚΠΑΙΔΕΥΤΙΚΕΣ </a:t>
            </a:r>
            <a:r>
              <a:rPr lang="el-GR" dirty="0" smtClean="0"/>
              <a:t>ΚΟΙΝΟΤΗΤΕΣ </a:t>
            </a:r>
            <a:r>
              <a:rPr lang="el-GR" dirty="0"/>
              <a:t>&amp; ΙΣΤΟΛΟΓΙΑ ΠΣΔ (Χ2) , Ο ΟΦΙΟΣ </a:t>
            </a:r>
            <a:r>
              <a:rPr lang="el-GR" sz="2000" dirty="0" smtClean="0"/>
              <a:t>ΕΡΜΗΣ</a:t>
            </a:r>
            <a:r>
              <a:rPr lang="el-GR" dirty="0"/>
              <a:t> (Χ2) , </a:t>
            </a:r>
            <a:r>
              <a:rPr lang="en-US" dirty="0"/>
              <a:t>cityculture.gr , offlinepost.gr , komvos.edu.gr (X2) , </a:t>
            </a:r>
            <a:r>
              <a:rPr lang="el-GR" dirty="0"/>
              <a:t>(</a:t>
            </a:r>
            <a:r>
              <a:rPr lang="en-US" dirty="0" err="1"/>
              <a:t>ThingLink</a:t>
            </a:r>
            <a:r>
              <a:rPr lang="en-US" dirty="0"/>
              <a:t>) , Odysseus Culture , fickr.com , TripAdvisor , tovima.gr , </a:t>
            </a:r>
            <a:r>
              <a:rPr lang="el-GR" dirty="0"/>
              <a:t>Αρχαιολογία </a:t>
            </a:r>
            <a:r>
              <a:rPr lang="en-US" dirty="0"/>
              <a:t>Online </a:t>
            </a:r>
            <a:r>
              <a:rPr lang="el-GR" dirty="0"/>
              <a:t>(Χ2) </a:t>
            </a:r>
            <a:r>
              <a:rPr lang="en-US" dirty="0"/>
              <a:t>, </a:t>
            </a:r>
            <a:r>
              <a:rPr lang="en-US" dirty="0" err="1"/>
              <a:t>LiFO</a:t>
            </a:r>
            <a:r>
              <a:rPr lang="en-US" dirty="0"/>
              <a:t> , NewsNow.gr , </a:t>
            </a:r>
            <a:r>
              <a:rPr lang="el-GR" dirty="0"/>
              <a:t>Λόγιος </a:t>
            </a:r>
            <a:r>
              <a:rPr lang="el-GR" dirty="0" smtClean="0"/>
              <a:t>Ερμής </a:t>
            </a:r>
            <a:r>
              <a:rPr lang="el-GR" dirty="0"/>
              <a:t>, </a:t>
            </a:r>
            <a:r>
              <a:rPr lang="en-US" dirty="0" err="1"/>
              <a:t>Pronews</a:t>
            </a:r>
            <a:r>
              <a:rPr lang="en-US" dirty="0"/>
              <a:t> &amp; </a:t>
            </a:r>
            <a:r>
              <a:rPr lang="el-GR" dirty="0"/>
              <a:t>στο</a:t>
            </a:r>
            <a:r>
              <a:rPr lang="en-US" dirty="0"/>
              <a:t> Open Science Wiki Fandom.</a:t>
            </a:r>
          </a:p>
          <a:p>
            <a:endParaRPr lang="en-US" dirty="0"/>
          </a:p>
          <a:p>
            <a:r>
              <a:rPr lang="el-GR" sz="2400" dirty="0" smtClean="0">
                <a:solidFill>
                  <a:srgbClr val="C00000"/>
                </a:solidFill>
              </a:rPr>
              <a:t>Για πληροφορίες: </a:t>
            </a:r>
            <a:r>
              <a:rPr lang="el-GR" dirty="0" err="1"/>
              <a:t>Βικιπαίδεια</a:t>
            </a:r>
            <a:r>
              <a:rPr lang="el-GR" dirty="0"/>
              <a:t> , (</a:t>
            </a:r>
            <a:r>
              <a:rPr lang="en-US" dirty="0"/>
              <a:t>NewsNow.gr) , cityculture.gr , tovima.gr , </a:t>
            </a:r>
            <a:r>
              <a:rPr lang="el-GR" dirty="0"/>
              <a:t> </a:t>
            </a:r>
            <a:r>
              <a:rPr lang="en-US" dirty="0"/>
              <a:t>offlinepost.gr &amp; </a:t>
            </a:r>
            <a:r>
              <a:rPr lang="el-GR" dirty="0"/>
              <a:t>στο</a:t>
            </a:r>
            <a:r>
              <a:rPr lang="en-US" dirty="0"/>
              <a:t> komvos.edu.gr</a:t>
            </a:r>
            <a:r>
              <a:rPr lang="el-GR" dirty="0"/>
              <a:t> </a:t>
            </a:r>
            <a:endParaRPr lang="el-GR" dirty="0" smtClean="0"/>
          </a:p>
          <a:p>
            <a:endParaRPr lang="el-GR" dirty="0" smtClean="0"/>
          </a:p>
          <a:p>
            <a:r>
              <a:rPr lang="en-US" dirty="0" smtClean="0">
                <a:hlinkClick r:id="rId2"/>
              </a:rPr>
              <a:t>http://ancienttheater.culture.gr/images/pdf/i-gennisi-tou-arxaiou-dramatos.pdf</a:t>
            </a:r>
            <a:endParaRPr lang="el-GR" dirty="0" smtClean="0"/>
          </a:p>
          <a:p>
            <a:endParaRPr lang="el-GR" dirty="0"/>
          </a:p>
          <a:p>
            <a:endParaRPr lang="el-GR" dirty="0"/>
          </a:p>
        </p:txBody>
      </p:sp>
    </p:spTree>
    <p:extLst>
      <p:ext uri="{BB962C8B-B14F-4D97-AF65-F5344CB8AC3E}">
        <p14:creationId xmlns:p14="http://schemas.microsoft.com/office/powerpoint/2010/main" val="39348413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03599" y="1735865"/>
            <a:ext cx="6796859" cy="702536"/>
          </a:xfrm>
        </p:spPr>
        <p:txBody>
          <a:bodyPr>
            <a:normAutofit/>
          </a:bodyPr>
          <a:lstStyle/>
          <a:p>
            <a:pPr algn="ctr"/>
            <a:r>
              <a:rPr lang="el-GR" sz="3200" b="1" dirty="0" smtClean="0"/>
              <a:t>Σας ευχαριστούμε για την προσοχή σας. </a:t>
            </a:r>
            <a:endParaRPr lang="el-GR" sz="3200" b="1" dirty="0"/>
          </a:p>
        </p:txBody>
      </p:sp>
      <p:sp>
        <p:nvSpPr>
          <p:cNvPr id="3" name="Θέση κειμένου 2"/>
          <p:cNvSpPr>
            <a:spLocks noGrp="1"/>
          </p:cNvSpPr>
          <p:nvPr>
            <p:ph type="body" idx="1"/>
          </p:nvPr>
        </p:nvSpPr>
        <p:spPr>
          <a:xfrm>
            <a:off x="936353" y="4606882"/>
            <a:ext cx="10184493" cy="1132068"/>
          </a:xfrm>
        </p:spPr>
        <p:txBody>
          <a:bodyPr/>
          <a:lstStyle/>
          <a:p>
            <a:pPr algn="ctr"/>
            <a:r>
              <a:rPr lang="el-GR" dirty="0" smtClean="0">
                <a:solidFill>
                  <a:schemeClr val="tx1"/>
                </a:solidFill>
              </a:rPr>
              <a:t>Οι</a:t>
            </a:r>
            <a:r>
              <a:rPr lang="el-GR" dirty="0" smtClean="0"/>
              <a:t> </a:t>
            </a:r>
            <a:r>
              <a:rPr lang="el-GR" dirty="0" smtClean="0">
                <a:solidFill>
                  <a:schemeClr val="tx1"/>
                </a:solidFill>
              </a:rPr>
              <a:t>μαθήτριες του ΣΤ1, του 2</a:t>
            </a:r>
            <a:r>
              <a:rPr lang="el-GR" baseline="30000" dirty="0" smtClean="0">
                <a:solidFill>
                  <a:schemeClr val="tx1"/>
                </a:solidFill>
              </a:rPr>
              <a:t>ου</a:t>
            </a:r>
            <a:r>
              <a:rPr lang="el-GR" dirty="0" smtClean="0">
                <a:solidFill>
                  <a:schemeClr val="tx1"/>
                </a:solidFill>
              </a:rPr>
              <a:t> Δημ. Σχ. Τριλόφου:</a:t>
            </a:r>
          </a:p>
          <a:p>
            <a:pPr algn="ctr"/>
            <a:r>
              <a:rPr lang="el-GR" dirty="0" smtClean="0">
                <a:solidFill>
                  <a:schemeClr val="tx1"/>
                </a:solidFill>
              </a:rPr>
              <a:t> Σοφία Πατσάλα, Σωτηρία Ίλτσου</a:t>
            </a:r>
            <a:endParaRPr lang="el-GR" dirty="0">
              <a:solidFill>
                <a:schemeClr val="tx1"/>
              </a:solidFill>
            </a:endParaRPr>
          </a:p>
        </p:txBody>
      </p:sp>
    </p:spTree>
    <p:extLst>
      <p:ext uri="{BB962C8B-B14F-4D97-AF65-F5344CB8AC3E}">
        <p14:creationId xmlns:p14="http://schemas.microsoft.com/office/powerpoint/2010/main" val="280395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3">
                                            <p:txEl>
                                              <p:pRg st="0" end="0"/>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61258" y="457200"/>
            <a:ext cx="4650376" cy="648789"/>
          </a:xfrm>
        </p:spPr>
        <p:txBody>
          <a:bodyPr/>
          <a:lstStyle/>
          <a:p>
            <a:r>
              <a:rPr lang="el-GR" dirty="0" smtClean="0"/>
              <a:t>Η ΓΕΝΝΗΣΗ ΤΟΥ ΔΙΟΝΥΣΟΥ</a:t>
            </a:r>
            <a:endParaRPr lang="el-GR" dirty="0"/>
          </a:p>
        </p:txBody>
      </p:sp>
      <p:sp>
        <p:nvSpPr>
          <p:cNvPr id="4" name="Θέση κειμένου 3"/>
          <p:cNvSpPr>
            <a:spLocks noGrp="1"/>
          </p:cNvSpPr>
          <p:nvPr>
            <p:ph type="body" sz="half" idx="2"/>
          </p:nvPr>
        </p:nvSpPr>
        <p:spPr>
          <a:xfrm>
            <a:off x="60961" y="1395548"/>
            <a:ext cx="4972594" cy="5462451"/>
          </a:xfrm>
        </p:spPr>
        <p:txBody>
          <a:bodyPr>
            <a:normAutofit fontScale="92500"/>
          </a:bodyPr>
          <a:lstStyle/>
          <a:p>
            <a:pPr lvl="0">
              <a:lnSpc>
                <a:spcPct val="150000"/>
              </a:lnSpc>
              <a:spcBef>
                <a:spcPts val="0"/>
              </a:spcBef>
            </a:pPr>
            <a:r>
              <a:rPr lang="el-GR" sz="1800" dirty="0">
                <a:solidFill>
                  <a:prstClr val="black"/>
                </a:solidFill>
              </a:rPr>
              <a:t>Ο Διόνυσος ή αλλιώς Βάκχος, ο </a:t>
            </a:r>
            <a:r>
              <a:rPr lang="el-GR" sz="1800" dirty="0" smtClean="0">
                <a:solidFill>
                  <a:prstClr val="black"/>
                </a:solidFill>
              </a:rPr>
              <a:t>θεός της γονιμότητας, </a:t>
            </a:r>
            <a:r>
              <a:rPr lang="el-GR" sz="1800" dirty="0">
                <a:solidFill>
                  <a:prstClr val="black"/>
                </a:solidFill>
              </a:rPr>
              <a:t>του αμπελιού και του γλεντιού, ήταν πρόσχαρος και πολύ αγαπητός στους ανθρώπους</a:t>
            </a:r>
            <a:r>
              <a:rPr lang="el-GR" sz="1800" dirty="0" smtClean="0">
                <a:solidFill>
                  <a:prstClr val="black"/>
                </a:solidFill>
              </a:rPr>
              <a:t>.</a:t>
            </a:r>
            <a:r>
              <a:rPr lang="el-GR" sz="1800" dirty="0">
                <a:solidFill>
                  <a:prstClr val="black"/>
                </a:solidFill>
              </a:rPr>
              <a:t> </a:t>
            </a:r>
            <a:r>
              <a:rPr lang="el-GR" sz="1800" dirty="0" smtClean="0"/>
              <a:t>Ο Διόνυσος, επίσης </a:t>
            </a:r>
            <a:r>
              <a:rPr lang="el-GR" sz="1800" i="1" dirty="0" err="1" smtClean="0"/>
              <a:t>Διώνυσος</a:t>
            </a:r>
            <a:r>
              <a:rPr lang="el-GR" sz="1800" dirty="0" smtClean="0"/>
              <a:t>, ήταν γιος του θεού Δία και της θνητής Σεμέλης.</a:t>
            </a:r>
            <a:r>
              <a:rPr lang="el-GR" sz="1800" dirty="0" smtClean="0">
                <a:solidFill>
                  <a:prstClr val="black"/>
                </a:solidFill>
              </a:rPr>
              <a:t> </a:t>
            </a:r>
            <a:r>
              <a:rPr lang="el-GR" sz="1800" dirty="0"/>
              <a:t>Κέρδισε την αθανασία και ξεχώριζε ανάμεσα στους θνητούς και τους θεούς γιατί γεννήθηκε </a:t>
            </a:r>
            <a:r>
              <a:rPr lang="el-GR" sz="1800" b="1" dirty="0"/>
              <a:t>2 φορές!!! </a:t>
            </a:r>
            <a:r>
              <a:rPr lang="el-GR" sz="1800" dirty="0"/>
              <a:t>Όταν η ζηλιάρα Ήρα έμαθε για την απιστία του Δία εμφανίστηκε μπροστά στη Σεμέλη και την έπεισε να ζητήσει από τον Δία να εμφανιστεί μπροστά της με την κανονική του μορφή, σαν θεός κι όχι σαν άνθρωπος. Αυτό θα αποδείκνυε τάχα την αγάπη του. Μάταια ο Δίας προσπάθησε να μεταπείσει τη Σεμέλη. Εκείνη επέμεινε.</a:t>
            </a:r>
            <a:endParaRPr lang="el-GR" sz="1800" dirty="0">
              <a:solidFill>
                <a:prstClr val="black"/>
              </a:solidFill>
            </a:endParaRPr>
          </a:p>
          <a:p>
            <a:endParaRPr lang="el-GR" dirty="0"/>
          </a:p>
        </p:txBody>
      </p:sp>
      <p:pic>
        <p:nvPicPr>
          <p:cNvPr id="5" name="Θέση εικόνας 4"/>
          <p:cNvPicPr>
            <a:picLocks noGrp="1" noChangeAspect="1"/>
          </p:cNvPicPr>
          <p:nvPr>
            <p:ph type="pic" idx="1"/>
          </p:nvPr>
        </p:nvPicPr>
        <p:blipFill>
          <a:blip r:embed="rId2"/>
          <a:srcRect l="2558" r="2558"/>
          <a:stretch>
            <a:fillRect/>
          </a:stretch>
        </p:blipFill>
        <p:spPr>
          <a:prstGeom prst="rect">
            <a:avLst/>
          </a:prstGeom>
        </p:spPr>
      </p:pic>
    </p:spTree>
    <p:extLst>
      <p:ext uri="{BB962C8B-B14F-4D97-AF65-F5344CB8AC3E}">
        <p14:creationId xmlns:p14="http://schemas.microsoft.com/office/powerpoint/2010/main" val="60625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58588" y="304801"/>
            <a:ext cx="11180269" cy="2169825"/>
          </a:xfrm>
          <a:prstGeom prst="rect">
            <a:avLst/>
          </a:prstGeom>
        </p:spPr>
        <p:txBody>
          <a:bodyPr wrap="square">
            <a:spAutoFit/>
          </a:bodyPr>
          <a:lstStyle/>
          <a:p>
            <a:pPr>
              <a:lnSpc>
                <a:spcPct val="150000"/>
              </a:lnSpc>
            </a:pPr>
            <a:r>
              <a:rPr lang="el-GR" dirty="0">
                <a:latin typeface="Calibri" panose="020F0502020204030204" pitchFamily="34" charset="0"/>
                <a:ea typeface="Calibri" panose="020F0502020204030204" pitchFamily="34" charset="0"/>
                <a:cs typeface="Times New Roman" panose="02020603050405020304" pitchFamily="18" charset="0"/>
              </a:rPr>
              <a:t>Έτσι πήρε τη θεϊκή του μορφή! Η Σεμέλη ήταν αδύνατο να αντέξει τη λάμψη των κεραυνών και των αστραπών που έβγαιναν από τα χέρια του και την έκαιγαν. Την ώρα που καιγόταν, ο Δίας κατάφερε να σώσει το έμβρυο που είχε στα σπλάχνα της. Το πήρε και το έραψε στον μηρό του! Έτσι όταν ήρθε το πλήρωμα του χρόνου, ο Διόνυσος ξαναγεννήθηκε από το πόδι του πατέρα του!</a:t>
            </a:r>
            <a:r>
              <a:rPr lang="el-GR" b="1" dirty="0">
                <a:latin typeface="Calibri" panose="020F0502020204030204" pitchFamily="34" charset="0"/>
                <a:ea typeface="Calibri" panose="020F0502020204030204" pitchFamily="34" charset="0"/>
                <a:cs typeface="Times New Roman" panose="02020603050405020304" pitchFamily="18" charset="0"/>
              </a:rPr>
              <a:t> </a:t>
            </a:r>
            <a:r>
              <a:rPr lang="el-GR" dirty="0">
                <a:latin typeface="Calibri" panose="020F0502020204030204" pitchFamily="34" charset="0"/>
                <a:ea typeface="Calibri" panose="020F0502020204030204" pitchFamily="34" charset="0"/>
                <a:cs typeface="Times New Roman" panose="02020603050405020304" pitchFamily="18" charset="0"/>
              </a:rPr>
              <a:t>Ο Δίας για να τον προστατέψει από την οργή και τη ζήλεια της Ήρας τον έδωσε στον Ερμή να τον φυλάει κι αυτός με τη σειρά του τον παρέδωσε στις Νύμφες. </a:t>
            </a:r>
            <a:endParaRPr lang="el-GR" dirty="0"/>
          </a:p>
        </p:txBody>
      </p:sp>
      <p:pic>
        <p:nvPicPr>
          <p:cNvPr id="3" name="Εικόνα 2">
            <a:extLst>
              <a:ext uri="{FF2B5EF4-FFF2-40B4-BE49-F238E27FC236}">
                <a16:creationId xmlns:a16="http://schemas.microsoft.com/office/drawing/2014/main" id="{CEDCAEF9-5921-465D-2B8A-31010EC449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599" y="2814919"/>
            <a:ext cx="3013199" cy="4043082"/>
          </a:xfrm>
          <a:prstGeom prst="rect">
            <a:avLst/>
          </a:prstGeom>
        </p:spPr>
      </p:pic>
      <p:pic>
        <p:nvPicPr>
          <p:cNvPr id="4" name="Εικόνα 3">
            <a:extLst>
              <a:ext uri="{FF2B5EF4-FFF2-40B4-BE49-F238E27FC236}">
                <a16:creationId xmlns:a16="http://schemas.microsoft.com/office/drawing/2014/main" id="{AFEAF586-7256-7676-FC15-9F52F1BA3A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3833" y="2625583"/>
            <a:ext cx="5671895" cy="4232417"/>
          </a:xfrm>
          <a:prstGeom prst="rect">
            <a:avLst/>
          </a:prstGeom>
        </p:spPr>
      </p:pic>
    </p:spTree>
    <p:extLst>
      <p:ext uri="{BB962C8B-B14F-4D97-AF65-F5344CB8AC3E}">
        <p14:creationId xmlns:p14="http://schemas.microsoft.com/office/powerpoint/2010/main" val="252379338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735106" y="1111623"/>
            <a:ext cx="7404848" cy="3831818"/>
          </a:xfrm>
          <a:prstGeom prst="rect">
            <a:avLst/>
          </a:prstGeom>
        </p:spPr>
        <p:txBody>
          <a:bodyPr wrap="square">
            <a:spAutoFit/>
          </a:bodyPr>
          <a:lstStyle/>
          <a:p>
            <a:pPr>
              <a:lnSpc>
                <a:spcPct val="150000"/>
              </a:lnSpc>
              <a:spcAft>
                <a:spcPts val="800"/>
              </a:spcAft>
            </a:pPr>
            <a:r>
              <a:rPr lang="el-GR" dirty="0">
                <a:latin typeface="Calibri" panose="020F0502020204030204" pitchFamily="34" charset="0"/>
                <a:ea typeface="Calibri" panose="020F0502020204030204" pitchFamily="34" charset="0"/>
                <a:cs typeface="Times New Roman" panose="02020603050405020304" pitchFamily="18" charset="0"/>
              </a:rPr>
              <a:t>Κυριότερα σύμβολα του Διονύσου ήταν από τα φυτά το αμπέλι και ο κισσός και από τα ζώα ο τράγος, ο ταύρος, ο πάνθηρας και ο γάιδαρος. Επιπλέον ο θύρσος, δηλαδή η ιερή ράβδος του θεού που ήταν στολισμένη με αμπελόφυλλα, κισσό και με ένα κουκουνάρι στην κορυφή. Ως θεός της μεταμόρφωσης όμως, σύμβολό του ήταν και το προσωπείο. Συχνά οι πιστοί τοποθετούσαν ένα προσωπείο που συμβόλιζε το Διόνυσο σε ψηλούς κορμούς δέντρων ή κίονες, τους οποίους έντυναν με υφάσματα. Μετά πραγματοποιούσαν γύρω από το ομοίωμα του θεού ξέφρενους χορούς και τελετουργικά δρώμενα, για να προκαλέσουν την εμφάνισή του.</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Εικόνα 2">
            <a:extLst>
              <a:ext uri="{FF2B5EF4-FFF2-40B4-BE49-F238E27FC236}">
                <a16:creationId xmlns:a16="http://schemas.microsoft.com/office/drawing/2014/main" id="{49EE36B0-8C81-74C7-87C1-7A39BB9B705A}"/>
              </a:ext>
            </a:extLst>
          </p:cNvPr>
          <p:cNvPicPr>
            <a:picLocks noChangeAspect="1"/>
          </p:cNvPicPr>
          <p:nvPr/>
        </p:nvPicPr>
        <p:blipFill>
          <a:blip r:embed="rId2"/>
          <a:stretch>
            <a:fillRect/>
          </a:stretch>
        </p:blipFill>
        <p:spPr>
          <a:xfrm>
            <a:off x="8311452" y="1111623"/>
            <a:ext cx="3880548" cy="4392706"/>
          </a:xfrm>
          <a:prstGeom prst="rect">
            <a:avLst/>
          </a:prstGeom>
        </p:spPr>
      </p:pic>
    </p:spTree>
    <p:extLst>
      <p:ext uri="{BB962C8B-B14F-4D97-AF65-F5344CB8AC3E}">
        <p14:creationId xmlns:p14="http://schemas.microsoft.com/office/powerpoint/2010/main" val="31605952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5718E98A-A462-7450-28DB-15EDD6C405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4095" y="1"/>
            <a:ext cx="4087905" cy="6858000"/>
          </a:xfrm>
          <a:prstGeom prst="rect">
            <a:avLst/>
          </a:prstGeom>
        </p:spPr>
      </p:pic>
      <p:sp>
        <p:nvSpPr>
          <p:cNvPr id="3" name="Ορθογώνιο 2"/>
          <p:cNvSpPr/>
          <p:nvPr/>
        </p:nvSpPr>
        <p:spPr>
          <a:xfrm>
            <a:off x="1" y="123737"/>
            <a:ext cx="8104094" cy="6694140"/>
          </a:xfrm>
          <a:prstGeom prst="rect">
            <a:avLst/>
          </a:prstGeom>
        </p:spPr>
        <p:txBody>
          <a:bodyPr wrap="square">
            <a:spAutoFit/>
          </a:bodyPr>
          <a:lstStyle/>
          <a:p>
            <a:pPr>
              <a:lnSpc>
                <a:spcPct val="150000"/>
              </a:lnSpc>
              <a:spcAft>
                <a:spcPts val="800"/>
              </a:spcAft>
            </a:pPr>
            <a:r>
              <a:rPr lang="el-GR" sz="2200" b="1" dirty="0">
                <a:latin typeface="Calibri" panose="020F0502020204030204" pitchFamily="34" charset="0"/>
                <a:ea typeface="Calibri" panose="020F0502020204030204" pitchFamily="34" charset="0"/>
                <a:cs typeface="Times New Roman" panose="02020603050405020304" pitchFamily="18" charset="0"/>
              </a:rPr>
              <a:t>Πώς όμως από τις λατρευτικές εκδηλώσεις προς τιμή του Διονύσου φτάσαμε στο δράμα; Δηλαδή από τη μίμηση στη </a:t>
            </a:r>
            <a:r>
              <a:rPr lang="el-GR" sz="2200" b="1" dirty="0" smtClean="0">
                <a:latin typeface="Calibri" panose="020F0502020204030204" pitchFamily="34" charset="0"/>
                <a:ea typeface="Calibri" panose="020F0502020204030204" pitchFamily="34" charset="0"/>
                <a:cs typeface="Times New Roman" panose="02020603050405020304" pitchFamily="18" charset="0"/>
              </a:rPr>
              <a:t>δράση;</a:t>
            </a:r>
            <a:r>
              <a:rPr lang="el-GR" sz="2200" dirty="0">
                <a:latin typeface="Calibri" panose="020F0502020204030204" pitchFamily="34" charset="0"/>
                <a:ea typeface="Calibri" panose="020F0502020204030204" pitchFamily="34" charset="0"/>
                <a:cs typeface="Times New Roman" panose="02020603050405020304" pitchFamily="18" charset="0"/>
              </a:rPr>
              <a:t/>
            </a:r>
            <a:br>
              <a:rPr lang="el-GR" sz="2200" dirty="0">
                <a:latin typeface="Calibri" panose="020F0502020204030204" pitchFamily="34" charset="0"/>
                <a:ea typeface="Calibri" panose="020F0502020204030204" pitchFamily="34" charset="0"/>
                <a:cs typeface="Times New Roman" panose="02020603050405020304" pitchFamily="18" charset="0"/>
              </a:rPr>
            </a:br>
            <a:r>
              <a:rPr lang="el-GR" sz="2200" dirty="0" smtClean="0">
                <a:latin typeface="Calibri" panose="020F0502020204030204" pitchFamily="34" charset="0"/>
                <a:ea typeface="Calibri" panose="020F0502020204030204" pitchFamily="34" charset="0"/>
                <a:cs typeface="Times New Roman" panose="02020603050405020304" pitchFamily="18" charset="0"/>
              </a:rPr>
              <a:t>Στις </a:t>
            </a:r>
            <a:r>
              <a:rPr lang="el-GR" sz="2200" dirty="0">
                <a:latin typeface="Calibri" panose="020F0502020204030204" pitchFamily="34" charset="0"/>
                <a:ea typeface="Calibri" panose="020F0502020204030204" pitchFamily="34" charset="0"/>
                <a:cs typeface="Times New Roman" panose="02020603050405020304" pitchFamily="18" charset="0"/>
              </a:rPr>
              <a:t>αρχές του 6</a:t>
            </a:r>
            <a:r>
              <a:rPr lang="el-GR" sz="2200" baseline="30000" dirty="0">
                <a:latin typeface="Calibri" panose="020F0502020204030204" pitchFamily="34" charset="0"/>
                <a:ea typeface="Calibri" panose="020F0502020204030204" pitchFamily="34" charset="0"/>
                <a:cs typeface="Times New Roman" panose="02020603050405020304" pitchFamily="18" charset="0"/>
              </a:rPr>
              <a:t>ου</a:t>
            </a:r>
            <a:r>
              <a:rPr lang="el-GR" sz="2200" dirty="0">
                <a:latin typeface="Calibri" panose="020F0502020204030204" pitchFamily="34" charset="0"/>
                <a:ea typeface="Calibri" panose="020F0502020204030204" pitchFamily="34" charset="0"/>
                <a:cs typeface="Times New Roman" panose="02020603050405020304" pitchFamily="18" charset="0"/>
              </a:rPr>
              <a:t> αι. π.Χ. ο τύραννος της Κορίνθου Περίανδρος κάλεσε στην αυλή του από τη Λέσβο, τον μουσικό και ποιητή Αρίονα για να συνθέσει διθυράμβους και να τους παρουσιάσει στο κοινό με μια ομάδα χορευτών – τραγουδιστών που έχει εκπαιδεύσει. Έτσι ο Αρίων μετέτρεψε τον διθύραμβο από αυτοσχέδιο τραγούδι σε λογοτεχνικό είδος που το παρουσίαζαν οι χορευτές ντυμένοι σε Σατύρους, μιμούμενοι τους πιστούς συντρόφους του Διονύσου. Γρήγορα ο διθύραμβος έγινε δημοφιλής και στην Αττική. Στα μέσα του 6</a:t>
            </a:r>
            <a:r>
              <a:rPr lang="el-GR" sz="2200" baseline="30000" dirty="0">
                <a:latin typeface="Calibri" panose="020F0502020204030204" pitchFamily="34" charset="0"/>
                <a:ea typeface="Calibri" panose="020F0502020204030204" pitchFamily="34" charset="0"/>
                <a:cs typeface="Times New Roman" panose="02020603050405020304" pitchFamily="18" charset="0"/>
              </a:rPr>
              <a:t>ου</a:t>
            </a:r>
            <a:r>
              <a:rPr lang="el-GR" sz="2200" dirty="0">
                <a:latin typeface="Calibri" panose="020F0502020204030204" pitchFamily="34" charset="0"/>
                <a:ea typeface="Calibri" panose="020F0502020204030204" pitchFamily="34" charset="0"/>
                <a:cs typeface="Times New Roman" panose="02020603050405020304" pitchFamily="18" charset="0"/>
              </a:rPr>
              <a:t> αι. π.Χ. ο τύραννος της Αθήνας Πεισίστρατος αποφάσισε να εισάγει στο πρόγραμμα των Διονυσίων αγώνες διθυραμβικών χορών. </a:t>
            </a:r>
            <a:endParaRPr lang="el-GR" sz="2200" dirty="0"/>
          </a:p>
        </p:txBody>
      </p:sp>
    </p:spTree>
    <p:extLst>
      <p:ext uri="{BB962C8B-B14F-4D97-AF65-F5344CB8AC3E}">
        <p14:creationId xmlns:p14="http://schemas.microsoft.com/office/powerpoint/2010/main" val="3941956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881050" y="488461"/>
            <a:ext cx="9579429" cy="5078313"/>
          </a:xfrm>
          <a:prstGeom prst="rect">
            <a:avLst/>
          </a:prstGeom>
        </p:spPr>
        <p:txBody>
          <a:bodyPr wrap="square">
            <a:spAutoFit/>
          </a:bodyPr>
          <a:lstStyle/>
          <a:p>
            <a:pPr>
              <a:lnSpc>
                <a:spcPct val="150000"/>
              </a:lnSpc>
            </a:pPr>
            <a:r>
              <a:rPr lang="el-GR" sz="2400" dirty="0" smtClean="0"/>
              <a:t>Τότε ένας ποιητής, ο Θέσπης, έκανε ένα επαναστατικό βήμα στην εκτέλεση του διθυράμβου.  Ο πρωτοχορευτής, που ως τότε οδηγούσε το χορό, βγήκε από την ομάδα και στάθηκε απέναντί της. Με τη μορφή κάποιου προσώπου της ιστορίας, φορώντας προσωπείο, «υποκρίθηκε», συζητούσε, δηλαδή, με τον χορό. Αυτές οι ερωταποκρίσεις επαναλήφθηκαν, με αποτέλεσμα να δημιουργηθεί ένας διάλογος ανάμεσα στο άτομο και την ομάδα. Σύμφωνα με την παράδοση, πρωτοχορευτής ήταν ο ίδιος ο Θέσπης που έκανε διάλογο με το χορό. Έτσι, έγινε ο πρώτος υποκριτής, δηλαδή, ο πρώτος ηθοποιός.</a:t>
            </a:r>
            <a:endParaRPr lang="el-GR" sz="2400" dirty="0"/>
          </a:p>
        </p:txBody>
      </p:sp>
    </p:spTree>
    <p:extLst>
      <p:ext uri="{BB962C8B-B14F-4D97-AF65-F5344CB8AC3E}">
        <p14:creationId xmlns:p14="http://schemas.microsoft.com/office/powerpoint/2010/main" val="269793891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30926" y="217715"/>
            <a:ext cx="6574971" cy="6129050"/>
          </a:xfrm>
          <a:prstGeom prst="rect">
            <a:avLst/>
          </a:prstGeom>
        </p:spPr>
        <p:txBody>
          <a:bodyPr wrap="square">
            <a:spAutoFit/>
          </a:bodyPr>
          <a:lstStyle/>
          <a:p>
            <a:pPr>
              <a:lnSpc>
                <a:spcPct val="150000"/>
              </a:lnSpc>
            </a:pPr>
            <a:r>
              <a:rPr lang="el-GR" dirty="0" smtClean="0"/>
              <a:t> </a:t>
            </a:r>
            <a:r>
              <a:rPr lang="el-GR" sz="2400" dirty="0"/>
              <a:t>Με την καινοτομία αυτή του Θέσπη άνοιξε ο δρόμος για έναν αμεσότερο τρόπο μίμησης. Οι μύθοι έπαψαν πια να είναι αφήγηση πράξεων και έγιναν δράση, μίμηση, αναπαράσταση πράξεων. Η νέα μορφή που εισήγαγε ο Θέσπης έγινε αμέσως δημοφιλής και διαδόθηκε σε όλη την Αττική. Σύμφωνα με τις πηγές, ο Θέσπης κυκλοφορούσε μαζί με την ομάδα του πάνω σε μια άμαξα και παρουσίαζε τα έργα του σε διάφορες γιορτές και πανηγύρια. Φαίνεται, λοιπόν, ότι εκτός από πρώτος ηθοποιός έγινε και ο πρώτος «θιασάρχης». </a:t>
            </a:r>
          </a:p>
        </p:txBody>
      </p:sp>
      <p:pic>
        <p:nvPicPr>
          <p:cNvPr id="3" name="Εικόνα 2">
            <a:extLst>
              <a:ext uri="{FF2B5EF4-FFF2-40B4-BE49-F238E27FC236}">
                <a16:creationId xmlns:a16="http://schemas.microsoft.com/office/drawing/2014/main" id="{A2939D21-AA9A-1B22-5226-47A7B6AF9D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6947" y="0"/>
            <a:ext cx="4425053" cy="6858000"/>
          </a:xfrm>
          <a:prstGeom prst="rect">
            <a:avLst/>
          </a:prstGeom>
        </p:spPr>
      </p:pic>
    </p:spTree>
    <p:extLst>
      <p:ext uri="{BB962C8B-B14F-4D97-AF65-F5344CB8AC3E}">
        <p14:creationId xmlns:p14="http://schemas.microsoft.com/office/powerpoint/2010/main" val="3562769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5859" y="474345"/>
            <a:ext cx="12156141" cy="5078313"/>
          </a:xfrm>
          <a:prstGeom prst="rect">
            <a:avLst/>
          </a:prstGeom>
        </p:spPr>
        <p:txBody>
          <a:bodyPr wrap="square">
            <a:spAutoFit/>
          </a:bodyPr>
          <a:lstStyle/>
          <a:p>
            <a:pPr>
              <a:lnSpc>
                <a:spcPct val="150000"/>
              </a:lnSpc>
              <a:spcAft>
                <a:spcPts val="800"/>
              </a:spcAft>
            </a:pPr>
            <a:r>
              <a:rPr lang="el-GR" sz="2400" dirty="0">
                <a:latin typeface="Calibri" panose="020F0502020204030204" pitchFamily="34" charset="0"/>
                <a:ea typeface="Calibri" panose="020F0502020204030204" pitchFamily="34" charset="0"/>
                <a:cs typeface="Times New Roman" panose="02020603050405020304" pitchFamily="18" charset="0"/>
              </a:rPr>
              <a:t>Το δράμα λοιπόν ξεκίνησε σαν ένα λαϊκό δρώμενο που είχε τις ρίζες του στις λαϊκές τελετές και τα πανηγύρια για το θεό της γονιμότητας και της βλάστησης Διόνυσο. Από τις μεταμφιέσεις των πιστών και το λατρευτικό τραγούδι του θεού που έψαλλαν χορεύοντας σχηματίστηκαν οι πρώτες μορφές της θεατρικής πράξης. Κι αυτό είναι πολύ σημαντικό, γιατί, ενώ οι λατρευτικοί χοροί προς τιμήν άλλων θεών στην Ελλάδα παρέμειναν απλά θρησκευτικά δρώμενα, μόνο ο χορός προς τιμήν του Διονύσου εξελίχθηκε σε θεατρικό δράμα. Γιατί, αντίθετα απ’ ό, τι συνέβαινε στη λατρεία των άλλων θεών, η συμμετοχή στις τελετές του Διονύσου απαιτούσε την αλλαγή της ταυτότητας και του καθημερινού ρόλου του πιστού, τη μεταμόρφωσή του και την ταύτισή του με το θείο. Έτσι, ο Διόνυσος έγινε ο θεός του θεάτρου!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51075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95114737-A669-CB61-7A5B-C66E6519130F}"/>
              </a:ext>
            </a:extLst>
          </p:cNvPr>
          <p:cNvSpPr>
            <a:spLocks noChangeArrowheads="1"/>
          </p:cNvSpPr>
          <p:nvPr/>
        </p:nvSpPr>
        <p:spPr bwMode="auto">
          <a:xfrm>
            <a:off x="182880" y="-2145657"/>
            <a:ext cx="6183086" cy="8586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4600" b="0" i="0" u="none" strike="noStrike" cap="none" normalizeH="0" baseline="0" dirty="0">
                <a:ln>
                  <a:noFill/>
                </a:ln>
                <a:solidFill>
                  <a:schemeClr val="tx1"/>
                </a:solidFill>
                <a:effectLst/>
                <a:latin typeface="Arial" panose="020B0604020202020204" pitchFamily="34" charset="0"/>
              </a:rPr>
              <a:t>   </a:t>
            </a:r>
            <a:r>
              <a:rPr kumimoji="0" lang="el-GR" altLang="el-GR"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1" i="0" u="none" strike="noStrike" cap="none" normalizeH="0" baseline="0" dirty="0">
                <a:ln>
                  <a:noFill/>
                </a:ln>
                <a:solidFill>
                  <a:schemeClr val="tx1"/>
                </a:solidFill>
                <a:effectLst/>
                <a:latin typeface="Arial" panose="020B0604020202020204" pitchFamily="34" charset="0"/>
              </a:rPr>
              <a:t>Άγριος</a:t>
            </a:r>
            <a:r>
              <a:rPr kumimoji="0" lang="el-GR" altLang="el-GR" sz="1800" b="0" i="0" u="none" strike="noStrike" cap="none" normalizeH="0" baseline="0" dirty="0">
                <a:ln>
                  <a:noFill/>
                </a:ln>
                <a:solidFill>
                  <a:schemeClr val="tx1"/>
                </a:solidFill>
                <a:effectLst/>
                <a:latin typeface="Arial" panose="020B0604020202020204" pitchFamily="34" charset="0"/>
              </a:rPr>
              <a:t> - που ζει στους αγρούς </a:t>
            </a:r>
            <a:br>
              <a:rPr kumimoji="0" lang="el-GR" altLang="el-GR" sz="1800" b="0" i="0" u="none" strike="noStrike" cap="none" normalizeH="0" baseline="0" dirty="0">
                <a:ln>
                  <a:noFill/>
                </a:ln>
                <a:solidFill>
                  <a:schemeClr val="tx1"/>
                </a:solidFill>
                <a:effectLst/>
                <a:latin typeface="Arial" panose="020B0604020202020204" pitchFamily="34" charset="0"/>
              </a:rPr>
            </a:b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1" i="0" u="none" strike="noStrike" cap="none" normalizeH="0" baseline="0" dirty="0">
                <a:ln>
                  <a:noFill/>
                </a:ln>
                <a:solidFill>
                  <a:schemeClr val="tx1"/>
                </a:solidFill>
                <a:effectLst/>
                <a:latin typeface="Arial" panose="020B0604020202020204" pitchFamily="34" charset="0"/>
              </a:rPr>
              <a:t>Άνθιος </a:t>
            </a:r>
            <a:r>
              <a:rPr kumimoji="0" lang="el-GR" altLang="el-GR" sz="1800" b="0" i="0" u="none" strike="noStrike" cap="none" normalizeH="0" baseline="0" dirty="0">
                <a:ln>
                  <a:noFill/>
                </a:ln>
                <a:solidFill>
                  <a:schemeClr val="tx1"/>
                </a:solidFill>
                <a:effectLst/>
                <a:latin typeface="Arial" panose="020B0604020202020204" pitchFamily="34" charset="0"/>
              </a:rPr>
              <a:t>- ο θεός των φυτών </a:t>
            </a:r>
            <a:br>
              <a:rPr kumimoji="0" lang="el-GR" altLang="el-GR" sz="1800" b="0" i="0" u="none" strike="noStrike" cap="none" normalizeH="0" baseline="0" dirty="0">
                <a:ln>
                  <a:noFill/>
                </a:ln>
                <a:solidFill>
                  <a:schemeClr val="tx1"/>
                </a:solidFill>
                <a:effectLst/>
                <a:latin typeface="Arial" panose="020B0604020202020204" pitchFamily="34" charset="0"/>
              </a:rPr>
            </a:b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1" i="0" u="none" strike="noStrike" cap="none" normalizeH="0" baseline="0" dirty="0">
                <a:ln>
                  <a:noFill/>
                </a:ln>
                <a:solidFill>
                  <a:schemeClr val="tx1"/>
                </a:solidFill>
                <a:effectLst/>
                <a:latin typeface="Arial" panose="020B0604020202020204" pitchFamily="34" charset="0"/>
              </a:rPr>
              <a:t>Αδωνεύς</a:t>
            </a:r>
            <a:r>
              <a:rPr kumimoji="0" lang="el-GR" altLang="el-GR" sz="1800" b="0" i="0" u="none" strike="noStrike" cap="none" normalizeH="0" baseline="0" dirty="0">
                <a:ln>
                  <a:noFill/>
                </a:ln>
                <a:solidFill>
                  <a:schemeClr val="tx1"/>
                </a:solidFill>
                <a:effectLst/>
                <a:latin typeface="Arial" panose="020B0604020202020204" pitchFamily="34" charset="0"/>
              </a:rPr>
              <a:t> - από το σημιτικό Αδωνάι=θεός </a:t>
            </a:r>
            <a:br>
              <a:rPr kumimoji="0" lang="el-GR" altLang="el-GR" sz="1800" b="0" i="0" u="none" strike="noStrike" cap="none" normalizeH="0" baseline="0" dirty="0">
                <a:ln>
                  <a:noFill/>
                </a:ln>
                <a:solidFill>
                  <a:schemeClr val="tx1"/>
                </a:solidFill>
                <a:effectLst/>
                <a:latin typeface="Arial" panose="020B0604020202020204" pitchFamily="34" charset="0"/>
              </a:rPr>
            </a:b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1" i="0" u="none" strike="noStrike" cap="none" normalizeH="0" baseline="0" dirty="0">
                <a:ln>
                  <a:noFill/>
                </a:ln>
                <a:solidFill>
                  <a:schemeClr val="tx1"/>
                </a:solidFill>
                <a:effectLst/>
                <a:latin typeface="Arial" panose="020B0604020202020204" pitchFamily="34" charset="0"/>
              </a:rPr>
              <a:t>Αιγοβόλος</a:t>
            </a:r>
            <a:r>
              <a:rPr kumimoji="0" lang="el-GR" altLang="el-GR" sz="1800" b="0" i="0" u="none" strike="noStrike" cap="none" normalizeH="0" baseline="0" dirty="0">
                <a:ln>
                  <a:noFill/>
                </a:ln>
                <a:solidFill>
                  <a:schemeClr val="tx1"/>
                </a:solidFill>
                <a:effectLst/>
                <a:latin typeface="Arial" panose="020B0604020202020204" pitchFamily="34" charset="0"/>
              </a:rPr>
              <a:t> - στον οποίο θυσιάζονται αίγες </a:t>
            </a:r>
            <a:br>
              <a:rPr kumimoji="0" lang="el-GR" altLang="el-GR" sz="1800" b="0" i="0" u="none" strike="noStrike" cap="none" normalizeH="0" baseline="0" dirty="0">
                <a:ln>
                  <a:noFill/>
                </a:ln>
                <a:solidFill>
                  <a:schemeClr val="tx1"/>
                </a:solidFill>
                <a:effectLst/>
                <a:latin typeface="Arial" panose="020B0604020202020204" pitchFamily="34" charset="0"/>
              </a:rPr>
            </a:b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1" i="0" u="none" strike="noStrike" cap="none" normalizeH="0" baseline="0" dirty="0">
                <a:ln>
                  <a:noFill/>
                </a:ln>
                <a:solidFill>
                  <a:schemeClr val="tx1"/>
                </a:solidFill>
                <a:effectLst/>
                <a:latin typeface="Arial" panose="020B0604020202020204" pitchFamily="34" charset="0"/>
              </a:rPr>
              <a:t>Αισυμνήτης</a:t>
            </a:r>
            <a:r>
              <a:rPr kumimoji="0" lang="el-GR" altLang="el-GR" sz="1800" b="0" i="0" u="none" strike="noStrike" cap="none" normalizeH="0" baseline="0" dirty="0">
                <a:ln>
                  <a:noFill/>
                </a:ln>
                <a:solidFill>
                  <a:schemeClr val="tx1"/>
                </a:solidFill>
                <a:effectLst/>
                <a:latin typeface="Arial" panose="020B0604020202020204" pitchFamily="34" charset="0"/>
              </a:rPr>
              <a:t> - που κυβερνά τη μοίρα </a:t>
            </a:r>
            <a:br>
              <a:rPr kumimoji="0" lang="el-GR" altLang="el-GR" sz="1800" b="0" i="0" u="none" strike="noStrike" cap="none" normalizeH="0" baseline="0" dirty="0">
                <a:ln>
                  <a:noFill/>
                </a:ln>
                <a:solidFill>
                  <a:schemeClr val="tx1"/>
                </a:solidFill>
                <a:effectLst/>
                <a:latin typeface="Arial" panose="020B0604020202020204" pitchFamily="34" charset="0"/>
              </a:rPr>
            </a:b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1" i="0" u="none" strike="noStrike" cap="none" normalizeH="0" baseline="0" dirty="0">
                <a:ln>
                  <a:noFill/>
                </a:ln>
                <a:solidFill>
                  <a:schemeClr val="tx1"/>
                </a:solidFill>
                <a:effectLst/>
                <a:latin typeface="Arial" panose="020B0604020202020204" pitchFamily="34" charset="0"/>
              </a:rPr>
              <a:t>Ακρατοφόρος</a:t>
            </a:r>
            <a:r>
              <a:rPr kumimoji="0" lang="el-GR" altLang="el-GR" sz="1800" b="0" i="0" u="none" strike="noStrike" cap="none" normalizeH="0" baseline="0" dirty="0">
                <a:ln>
                  <a:noFill/>
                </a:ln>
                <a:solidFill>
                  <a:schemeClr val="tx1"/>
                </a:solidFill>
                <a:effectLst/>
                <a:latin typeface="Arial" panose="020B0604020202020204" pitchFamily="34" charset="0"/>
              </a:rPr>
              <a:t> - ο φέρων τον άκρατο οίνο </a:t>
            </a:r>
            <a:br>
              <a:rPr kumimoji="0" lang="el-GR" altLang="el-GR" sz="1800" b="0" i="0" u="none" strike="noStrike" cap="none" normalizeH="0" baseline="0" dirty="0">
                <a:ln>
                  <a:noFill/>
                </a:ln>
                <a:solidFill>
                  <a:schemeClr val="tx1"/>
                </a:solidFill>
                <a:effectLst/>
                <a:latin typeface="Arial" panose="020B0604020202020204" pitchFamily="34" charset="0"/>
              </a:rPr>
            </a:b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1" i="0" u="none" strike="noStrike" cap="none" normalizeH="0" baseline="0" dirty="0">
                <a:ln>
                  <a:noFill/>
                </a:ln>
                <a:solidFill>
                  <a:schemeClr val="tx1"/>
                </a:solidFill>
                <a:effectLst/>
                <a:latin typeface="Arial" panose="020B0604020202020204" pitchFamily="34" charset="0"/>
              </a:rPr>
              <a:t>Ακόρητος</a:t>
            </a:r>
            <a:r>
              <a:rPr kumimoji="0" lang="el-GR" altLang="el-GR" sz="1800" b="0" i="0" u="none" strike="noStrike" cap="none" normalizeH="0" baseline="0" dirty="0">
                <a:ln>
                  <a:noFill/>
                </a:ln>
                <a:solidFill>
                  <a:schemeClr val="tx1"/>
                </a:solidFill>
                <a:effectLst/>
                <a:latin typeface="Arial" panose="020B0604020202020204" pitchFamily="34" charset="0"/>
              </a:rPr>
              <a:t> - ακόρεστος </a:t>
            </a:r>
            <a:br>
              <a:rPr kumimoji="0" lang="el-GR" altLang="el-GR" sz="1800" b="0" i="0" u="none" strike="noStrike" cap="none" normalizeH="0" baseline="0" dirty="0">
                <a:ln>
                  <a:noFill/>
                </a:ln>
                <a:solidFill>
                  <a:schemeClr val="tx1"/>
                </a:solidFill>
                <a:effectLst/>
                <a:latin typeface="Arial" panose="020B0604020202020204" pitchFamily="34" charset="0"/>
              </a:rPr>
            </a:b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1" i="0" u="none" strike="noStrike" cap="none" normalizeH="0" baseline="0" dirty="0">
                <a:ln>
                  <a:noFill/>
                </a:ln>
                <a:solidFill>
                  <a:schemeClr val="tx1"/>
                </a:solidFill>
                <a:effectLst/>
                <a:latin typeface="Arial" panose="020B0604020202020204" pitchFamily="34" charset="0"/>
              </a:rPr>
              <a:t>Βρισαίος</a:t>
            </a:r>
            <a:r>
              <a:rPr kumimoji="0" lang="el-GR" altLang="el-GR" sz="1800" b="0" i="0" u="none" strike="noStrike" cap="none" normalizeH="0" baseline="0" dirty="0">
                <a:ln>
                  <a:noFill/>
                </a:ln>
                <a:solidFill>
                  <a:schemeClr val="tx1"/>
                </a:solidFill>
                <a:effectLst/>
                <a:latin typeface="Arial" panose="020B0604020202020204" pitchFamily="34" charset="0"/>
              </a:rPr>
              <a:t> - που λατρεύεται στη Βρίσα της Λέσβου </a:t>
            </a:r>
            <a:br>
              <a:rPr kumimoji="0" lang="el-GR" altLang="el-GR" sz="1800" b="0" i="0" u="none" strike="noStrike" cap="none" normalizeH="0" baseline="0" dirty="0">
                <a:ln>
                  <a:noFill/>
                </a:ln>
                <a:solidFill>
                  <a:schemeClr val="tx1"/>
                </a:solidFill>
                <a:effectLst/>
                <a:latin typeface="Arial" panose="020B0604020202020204" pitchFamily="34" charset="0"/>
              </a:rPr>
            </a:b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1" i="0" u="none" strike="noStrike" cap="none" normalizeH="0" baseline="0" dirty="0">
                <a:ln>
                  <a:noFill/>
                </a:ln>
                <a:solidFill>
                  <a:schemeClr val="tx1"/>
                </a:solidFill>
                <a:effectLst/>
                <a:latin typeface="Arial" panose="020B0604020202020204" pitchFamily="34" charset="0"/>
              </a:rPr>
              <a:t>Βρόμιος</a:t>
            </a:r>
            <a:r>
              <a:rPr kumimoji="0" lang="el-GR" altLang="el-GR" sz="1800" b="0" i="0" u="none" strike="noStrike" cap="none" normalizeH="0" baseline="0" dirty="0">
                <a:ln>
                  <a:noFill/>
                </a:ln>
                <a:solidFill>
                  <a:schemeClr val="tx1"/>
                </a:solidFill>
                <a:effectLst/>
                <a:latin typeface="Arial" panose="020B0604020202020204" pitchFamily="34" charset="0"/>
              </a:rPr>
              <a:t> - θορυβώδης </a:t>
            </a:r>
          </a:p>
        </p:txBody>
      </p:sp>
      <p:sp>
        <p:nvSpPr>
          <p:cNvPr id="4" name="TextBox 3">
            <a:extLst>
              <a:ext uri="{FF2B5EF4-FFF2-40B4-BE49-F238E27FC236}">
                <a16:creationId xmlns:a16="http://schemas.microsoft.com/office/drawing/2014/main" id="{F46D16AB-2D89-0E69-FEE5-339B426B1BCC}"/>
              </a:ext>
            </a:extLst>
          </p:cNvPr>
          <p:cNvSpPr txBox="1"/>
          <p:nvPr/>
        </p:nvSpPr>
        <p:spPr>
          <a:xfrm>
            <a:off x="827314" y="182879"/>
            <a:ext cx="5338355" cy="830997"/>
          </a:xfrm>
          <a:prstGeom prst="rect">
            <a:avLst/>
          </a:prstGeom>
          <a:noFill/>
        </p:spPr>
        <p:txBody>
          <a:bodyPr wrap="square" rtlCol="0">
            <a:spAutoFit/>
          </a:bodyPr>
          <a:lstStyle/>
          <a:p>
            <a:r>
              <a:rPr lang="el-GR" sz="4800" dirty="0"/>
              <a:t>Επίθετα Διονύσου</a:t>
            </a:r>
          </a:p>
        </p:txBody>
      </p:sp>
      <p:pic>
        <p:nvPicPr>
          <p:cNvPr id="5" name="Εικόνα 4">
            <a:extLst>
              <a:ext uri="{FF2B5EF4-FFF2-40B4-BE49-F238E27FC236}">
                <a16:creationId xmlns:a16="http://schemas.microsoft.com/office/drawing/2014/main" id="{67C6509C-D02E-4D2D-3A5D-3D43F473ED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125" y="1314994"/>
            <a:ext cx="2583613" cy="3758488"/>
          </a:xfrm>
          <a:prstGeom prst="rect">
            <a:avLst/>
          </a:prstGeom>
        </p:spPr>
      </p:pic>
      <p:sp>
        <p:nvSpPr>
          <p:cNvPr id="2" name="Ορθογώνιο 1"/>
          <p:cNvSpPr/>
          <p:nvPr/>
        </p:nvSpPr>
        <p:spPr>
          <a:xfrm>
            <a:off x="6714309" y="5309103"/>
            <a:ext cx="5111931" cy="646331"/>
          </a:xfrm>
          <a:prstGeom prst="rect">
            <a:avLst/>
          </a:prstGeom>
        </p:spPr>
        <p:txBody>
          <a:bodyPr wrap="square">
            <a:spAutoFit/>
          </a:bodyPr>
          <a:lstStyle/>
          <a:p>
            <a:pPr algn="ctr"/>
            <a:r>
              <a:rPr lang="el-GR" dirty="0" smtClean="0"/>
              <a:t>Μαρμάρινη προτομή του θεού Διονύσου, </a:t>
            </a:r>
            <a:br>
              <a:rPr lang="el-GR" dirty="0" smtClean="0"/>
            </a:br>
            <a:r>
              <a:rPr lang="el-GR" dirty="0" smtClean="0"/>
              <a:t>Αρχαιολογικό Μουσείο Δράμας</a:t>
            </a:r>
            <a:endParaRPr lang="el-GR" dirty="0"/>
          </a:p>
        </p:txBody>
      </p:sp>
    </p:spTree>
    <p:extLst>
      <p:ext uri="{BB962C8B-B14F-4D97-AF65-F5344CB8AC3E}">
        <p14:creationId xmlns:p14="http://schemas.microsoft.com/office/powerpoint/2010/main" val="33026479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833</Words>
  <Application>Microsoft Office PowerPoint</Application>
  <PresentationFormat>Ευρεία οθόνη</PresentationFormat>
  <Paragraphs>42</Paragraphs>
  <Slides>12</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12</vt:i4>
      </vt:variant>
    </vt:vector>
  </HeadingPairs>
  <TitlesOfParts>
    <vt:vector size="17" baseType="lpstr">
      <vt:lpstr>Arial</vt:lpstr>
      <vt:lpstr>Calibri</vt:lpstr>
      <vt:lpstr>Calibri Light</vt:lpstr>
      <vt:lpstr>Times New Roman</vt:lpstr>
      <vt:lpstr>Θέμα του Office</vt:lpstr>
      <vt:lpstr>ΔΙΟΝΥΣΟΣ,  Ο ΘΕΟΣ ΤΟΥ ΘΕΑΤΡΟΥ</vt:lpstr>
      <vt:lpstr>Η ΓΕΝΝΗΣΗ ΤΟΥ ΔΙΟΝΥΣΟΥ</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Σας ευχαριστούμε για την προσοχή σας.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ΔΙΟΝΥΣΟΣ,  Ο ΘΕΟΣ ΤΟΥ ΘΕΑΤΡΟΥ</dc:title>
  <dc:creator>30697</dc:creator>
  <cp:lastModifiedBy>ΑΛΕΞΙΑ</cp:lastModifiedBy>
  <cp:revision>20</cp:revision>
  <dcterms:created xsi:type="dcterms:W3CDTF">2023-03-18T10:30:52Z</dcterms:created>
  <dcterms:modified xsi:type="dcterms:W3CDTF">2023-03-21T21:16:11Z</dcterms:modified>
</cp:coreProperties>
</file>