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2" r:id="rId4"/>
    <p:sldId id="264" r:id="rId5"/>
    <p:sldId id="265"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3009E-FB2F-45FD-BC70-3590E6D1ADD6}" type="datetimeFigureOut">
              <a:rPr lang="el-GR" smtClean="0"/>
              <a:pPr/>
              <a:t>21/3/2023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BACAE-D6C9-458B-BF63-BE102D074084}" type="slidenum">
              <a:rPr lang="el-GR" smtClean="0"/>
              <a:pPr/>
              <a:t>‹#›</a:t>
            </a:fld>
            <a:endParaRPr lang="el-GR"/>
          </a:p>
        </p:txBody>
      </p:sp>
    </p:spTree>
    <p:extLst>
      <p:ext uri="{BB962C8B-B14F-4D97-AF65-F5344CB8AC3E}">
        <p14:creationId xmlns:p14="http://schemas.microsoft.com/office/powerpoint/2010/main" val="26213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49BACAE-D6C9-458B-BF63-BE102D074084}"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49BACAE-D6C9-458B-BF63-BE102D074084}"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24C74A2-482C-4A39-A984-A4627FE19814}" type="datetimeFigureOut">
              <a:rPr lang="el-GR" smtClean="0"/>
              <a:pPr/>
              <a:t>21/3/2023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6CBF43D-DE46-4352-9001-2EDC87B9EFD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C74A2-482C-4A39-A984-A4627FE19814}" type="datetimeFigureOut">
              <a:rPr lang="el-GR" smtClean="0"/>
              <a:pPr/>
              <a:t>21/3/2023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BF43D-DE46-4352-9001-2EDC87B9EFD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357166"/>
            <a:ext cx="7772400" cy="1470025"/>
          </a:xfrm>
        </p:spPr>
        <p:txBody>
          <a:bodyPr>
            <a:normAutofit/>
          </a:bodyPr>
          <a:lstStyle/>
          <a:p>
            <a:r>
              <a:rPr lang="el-GR" sz="4000" i="1" u="sng" dirty="0" smtClean="0">
                <a:effectLst>
                  <a:outerShdw blurRad="38100" dist="38100" dir="2700000" algn="tl">
                    <a:srgbClr val="000000">
                      <a:alpha val="43137"/>
                    </a:srgbClr>
                  </a:outerShdw>
                </a:effectLst>
              </a:rPr>
              <a:t>Το αρχαίο θέατρο Διονύσου ελευθερέως </a:t>
            </a:r>
            <a:endParaRPr lang="el-GR" sz="4000" i="1" u="sng"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428596" y="2000240"/>
            <a:ext cx="8215370" cy="1752600"/>
          </a:xfrm>
        </p:spPr>
        <p:txBody>
          <a:bodyPr>
            <a:normAutofit fontScale="92500" lnSpcReduction="10000"/>
          </a:bodyPr>
          <a:lstStyle/>
          <a:p>
            <a:r>
              <a:rPr lang="el-GR" b="1" i="1" dirty="0" smtClean="0">
                <a:solidFill>
                  <a:schemeClr val="tx1"/>
                </a:solidFill>
                <a:effectLst>
                  <a:outerShdw blurRad="38100" dist="38100" dir="2700000" algn="tl">
                    <a:srgbClr val="000000">
                      <a:alpha val="43137"/>
                    </a:srgbClr>
                  </a:outerShdw>
                </a:effectLst>
              </a:rPr>
              <a:t>Το θέατρο Διονύσου </a:t>
            </a:r>
            <a:r>
              <a:rPr lang="el-GR" b="1" i="1" dirty="0" err="1" smtClean="0">
                <a:solidFill>
                  <a:schemeClr val="tx1"/>
                </a:solidFill>
                <a:effectLst>
                  <a:outerShdw blurRad="38100" dist="38100" dir="2700000" algn="tl">
                    <a:srgbClr val="000000">
                      <a:alpha val="43137"/>
                    </a:srgbClr>
                  </a:outerShdw>
                </a:effectLst>
              </a:rPr>
              <a:t>Ελευθερέως</a:t>
            </a:r>
            <a:r>
              <a:rPr lang="el-GR" b="1" i="1" dirty="0" smtClean="0">
                <a:solidFill>
                  <a:schemeClr val="tx1"/>
                </a:solidFill>
                <a:effectLst>
                  <a:outerShdw blurRad="38100" dist="38100" dir="2700000" algn="tl">
                    <a:srgbClr val="000000">
                      <a:alpha val="43137"/>
                    </a:srgbClr>
                  </a:outerShdw>
                </a:effectLst>
              </a:rPr>
              <a:t> κατασκευάστηκε στη νότια κλιτύ της Αθηναϊκής ακροπόλεως και είναι ένα μνημείο με πολύ μεγάλη αρχαιολογική σημασία.          </a:t>
            </a:r>
            <a:endParaRPr lang="el-GR" b="1" i="1" dirty="0">
              <a:solidFill>
                <a:schemeClr val="tx1"/>
              </a:solidFill>
              <a:effectLst>
                <a:outerShdw blurRad="38100" dist="38100" dir="2700000" algn="tl">
                  <a:srgbClr val="000000">
                    <a:alpha val="43137"/>
                  </a:srgbClr>
                </a:outerShdw>
              </a:effectLst>
            </a:endParaRPr>
          </a:p>
        </p:txBody>
      </p:sp>
      <p:pic>
        <p:nvPicPr>
          <p:cNvPr id="6146" name="Picture 2" descr="Θέατρο του Διονύσου: Μια μέρα στον σημαντικότερο γνωστό υπαίθριο θεατρικό  χώρο στην αρχαία Αθήνα"/>
          <p:cNvPicPr>
            <a:picLocks noChangeAspect="1" noChangeArrowheads="1"/>
          </p:cNvPicPr>
          <p:nvPr/>
        </p:nvPicPr>
        <p:blipFill>
          <a:blip r:embed="rId3"/>
          <a:srcRect/>
          <a:stretch>
            <a:fillRect/>
          </a:stretch>
        </p:blipFill>
        <p:spPr bwMode="auto">
          <a:xfrm>
            <a:off x="1428728" y="3857628"/>
            <a:ext cx="5857840" cy="2238343"/>
          </a:xfrm>
          <a:prstGeom prst="rect">
            <a:avLst/>
          </a:prstGeom>
          <a:noFill/>
        </p:spPr>
      </p:pic>
      <p:sp>
        <p:nvSpPr>
          <p:cNvPr id="5" name="4 - TextBox"/>
          <p:cNvSpPr txBox="1"/>
          <p:nvPr/>
        </p:nvSpPr>
        <p:spPr>
          <a:xfrm>
            <a:off x="1857356" y="6143644"/>
            <a:ext cx="5068182" cy="307777"/>
          </a:xfrm>
          <a:prstGeom prst="rect">
            <a:avLst/>
          </a:prstGeom>
          <a:noFill/>
        </p:spPr>
        <p:txBody>
          <a:bodyPr wrap="none" rtlCol="0">
            <a:spAutoFit/>
          </a:bodyPr>
          <a:lstStyle/>
          <a:p>
            <a:r>
              <a:rPr lang="el-GR" sz="1400" b="1" i="1" dirty="0" smtClean="0">
                <a:effectLst>
                  <a:outerShdw blurRad="38100" dist="38100" dir="2700000" algn="tl">
                    <a:srgbClr val="000000">
                      <a:alpha val="43137"/>
                    </a:srgbClr>
                  </a:outerShdw>
                </a:effectLst>
              </a:rPr>
              <a:t>Μια εικόνα από το αρχαίο θέατρο για να σας δείξουμε πως ήταν </a:t>
            </a:r>
            <a:endParaRPr lang="el-GR" sz="1400" b="1" i="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effectLst>
                  <a:outerShdw blurRad="38100" dist="38100" dir="2700000" algn="tl">
                    <a:srgbClr val="000000">
                      <a:alpha val="43137"/>
                    </a:srgbClr>
                  </a:outerShdw>
                </a:effectLst>
              </a:rPr>
              <a:t>Ο λόγος που δημιουργήθηκε </a:t>
            </a:r>
            <a:endParaRPr lang="el-GR" i="1" u="sng"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r>
              <a:rPr lang="el-GR" sz="2800" b="1" i="1" dirty="0" smtClean="0">
                <a:effectLst>
                  <a:outerShdw blurRad="38100" dist="38100" dir="2700000" algn="tl">
                    <a:srgbClr val="000000">
                      <a:alpha val="43137"/>
                    </a:srgbClr>
                  </a:outerShdw>
                </a:effectLst>
              </a:rPr>
              <a:t>Ο Διόνυσος  είχε τη δική του λαμπρή γιορτή στην Αθήνα: τα Μεγάλα Διονύσια. </a:t>
            </a:r>
            <a:r>
              <a:rPr lang="el-GR" sz="2800" b="1" i="1" dirty="0">
                <a:effectLst>
                  <a:outerShdw blurRad="38100" dist="38100" dir="2700000" algn="tl">
                    <a:srgbClr val="000000">
                      <a:alpha val="43137"/>
                    </a:srgbClr>
                  </a:outerShdw>
                </a:effectLst>
              </a:rPr>
              <a:t>Τ</a:t>
            </a:r>
            <a:r>
              <a:rPr lang="el-GR" sz="2800" b="1" i="1" dirty="0" smtClean="0">
                <a:effectLst>
                  <a:outerShdw blurRad="38100" dist="38100" dir="2700000" algn="tl">
                    <a:srgbClr val="000000">
                      <a:alpha val="43137"/>
                    </a:srgbClr>
                  </a:outerShdw>
                </a:effectLst>
              </a:rPr>
              <a:t>α τελούσαν στις αρχές της άνοιξης στο ιερό της Νότιας Κλιτύος. Από τα θρησκευτικά δρώμενα αυτής της γιορτής και τον εκστατικό χορό των λατρευτών του Διονύσου δημιουργήθηκε  το πρώτο αρχαίο θέατρο Διονύσου </a:t>
            </a:r>
            <a:r>
              <a:rPr lang="el-GR" sz="2800" b="1" i="1" dirty="0" err="1" smtClean="0">
                <a:effectLst>
                  <a:outerShdw blurRad="38100" dist="38100" dir="2700000" algn="tl">
                    <a:srgbClr val="000000">
                      <a:alpha val="43137"/>
                    </a:srgbClr>
                  </a:outerShdw>
                </a:effectLst>
              </a:rPr>
              <a:t>Ελευθερέως</a:t>
            </a:r>
            <a:r>
              <a:rPr lang="el-GR" sz="2800" dirty="0" smtClean="0"/>
              <a:t>.  </a:t>
            </a:r>
          </a:p>
          <a:p>
            <a:endParaRPr lang="el-GR" sz="2800" b="1" i="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L="742950" indent="-742950"/>
            <a:r>
              <a:rPr lang="el-GR" i="1" u="sng" dirty="0" smtClean="0">
                <a:effectLst>
                  <a:outerShdw blurRad="38100" dist="38100" dir="2700000" algn="tl">
                    <a:srgbClr val="000000">
                      <a:alpha val="43137"/>
                    </a:srgbClr>
                  </a:outerShdw>
                </a:effectLst>
              </a:rPr>
              <a:t>Πώς ήταν το θέατρο παλιά    </a:t>
            </a:r>
            <a:endParaRPr lang="el-GR" i="1" u="sng"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fontScale="92500" lnSpcReduction="20000"/>
          </a:bodyPr>
          <a:lstStyle/>
          <a:p>
            <a:pPr>
              <a:buNone/>
            </a:pPr>
            <a:r>
              <a:rPr lang="el-GR" b="1" i="1" dirty="0" smtClean="0">
                <a:effectLst>
                  <a:outerShdw blurRad="38100" dist="38100" dir="2700000" algn="tl">
                    <a:srgbClr val="000000">
                      <a:alpha val="43137"/>
                    </a:srgbClr>
                  </a:outerShdw>
                </a:effectLst>
              </a:rPr>
              <a:t>	Καταρχάς, ο χώρος ήταν επίπεδος για την ορχήστρα και υπήρχαν ελάχιστες σειρές ξύλινων καθισμάτων στον λόφο για να κάθονται οι θεατές. Η παλαιότερη ορχήστρα  του θεάτρου ήταν κυκλική και είχε διάμετρο σχεδόν 27 μέτρων, αν και υπάρχουν πολλές διαφωνίες για αυτό το θέμα. Μετά από καιρό κατασκευάστηκε μια ξύλινη σκηνή  στο πίσω μέρος της ορχήστρας, για να αλλάζουν κουστούμια και προσωπεία οι υποκριτές. Στα τέλη του 5</a:t>
            </a:r>
            <a:r>
              <a:rPr lang="el-GR" b="1" i="1" baseline="30000" dirty="0" smtClean="0">
                <a:effectLst>
                  <a:outerShdw blurRad="38100" dist="38100" dir="2700000" algn="tl">
                    <a:srgbClr val="000000">
                      <a:alpha val="43137"/>
                    </a:srgbClr>
                  </a:outerShdw>
                </a:effectLst>
              </a:rPr>
              <a:t>ου</a:t>
            </a:r>
            <a:r>
              <a:rPr lang="el-GR" b="1" i="1" dirty="0" smtClean="0">
                <a:effectLst>
                  <a:outerShdw blurRad="38100" dist="38100" dir="2700000" algn="tl">
                    <a:srgbClr val="000000">
                      <a:alpha val="43137"/>
                    </a:srgbClr>
                  </a:outerShdw>
                </a:effectLst>
              </a:rPr>
              <a:t> αιώνα </a:t>
            </a:r>
            <a:r>
              <a:rPr lang="el-GR" b="1" i="1" dirty="0" err="1" smtClean="0">
                <a:effectLst>
                  <a:outerShdw blurRad="38100" dist="38100" dir="2700000" algn="tl">
                    <a:srgbClr val="000000">
                      <a:alpha val="43137"/>
                    </a:srgbClr>
                  </a:outerShdw>
                </a:effectLst>
              </a:rPr>
              <a:t>π.Χ.</a:t>
            </a:r>
            <a:r>
              <a:rPr lang="el-GR" b="1" i="1" dirty="0" smtClean="0">
                <a:effectLst>
                  <a:outerShdw blurRad="38100" dist="38100" dir="2700000" algn="tl">
                    <a:srgbClr val="000000">
                      <a:alpha val="43137"/>
                    </a:srgbClr>
                  </a:outerShdw>
                </a:effectLst>
              </a:rPr>
              <a:t> οι ξύλινες κατασκευές αντικαταστήθηκαν με λίθινες.</a:t>
            </a:r>
            <a:endParaRPr lang="el-GR" dirty="0" smtClean="0"/>
          </a:p>
          <a:p>
            <a:pPr>
              <a:buNone/>
            </a:pPr>
            <a:endParaRPr lang="el-G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lstStyle/>
          <a:p>
            <a:r>
              <a:rPr lang="el-GR" i="1" u="sng" dirty="0" smtClean="0">
                <a:effectLst>
                  <a:outerShdw blurRad="38100" dist="38100" dir="2700000" algn="tl">
                    <a:srgbClr val="000000">
                      <a:alpha val="43137"/>
                    </a:srgbClr>
                  </a:outerShdw>
                </a:effectLst>
              </a:rPr>
              <a:t>Πώς είναι το θέατρο σήμερα </a:t>
            </a:r>
            <a:endParaRPr lang="el-GR" i="1" u="sng"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357158" y="1214423"/>
            <a:ext cx="8158162" cy="3000396"/>
          </a:xfrm>
        </p:spPr>
        <p:txBody>
          <a:bodyPr>
            <a:normAutofit/>
          </a:bodyPr>
          <a:lstStyle/>
          <a:p>
            <a:r>
              <a:rPr lang="el-GR" sz="2800" b="1" i="1" dirty="0" smtClean="0">
                <a:effectLst>
                  <a:outerShdw blurRad="38100" dist="38100" dir="2700000" algn="tl">
                    <a:srgbClr val="000000">
                      <a:alpha val="43137"/>
                    </a:srgbClr>
                  </a:outerShdw>
                </a:effectLst>
              </a:rPr>
              <a:t>Το Θέατρο του Διονύσου απέκτησε το πολύ μεγάλο μέγεθός του  βάσει κυκλικού σχεδιασμού, μετά τα μέσα του 4ου αιώνα </a:t>
            </a:r>
            <a:r>
              <a:rPr lang="el-GR" sz="2800" b="1" i="1" dirty="0" err="1" smtClean="0">
                <a:effectLst>
                  <a:outerShdw blurRad="38100" dist="38100" dir="2700000" algn="tl">
                    <a:srgbClr val="000000">
                      <a:alpha val="43137"/>
                    </a:srgbClr>
                  </a:outerShdw>
                </a:effectLst>
              </a:rPr>
              <a:t>π.Χ.</a:t>
            </a:r>
            <a:r>
              <a:rPr lang="el-GR" sz="2800" b="1" i="1" dirty="0" smtClean="0">
                <a:effectLst>
                  <a:outerShdw blurRad="38100" dist="38100" dir="2700000" algn="tl">
                    <a:srgbClr val="000000">
                      <a:alpha val="43137"/>
                    </a:srgbClr>
                  </a:outerShdw>
                </a:effectLst>
              </a:rPr>
              <a:t> Σήμερα, τα αναλήμματα του μνημείου σώζονται σε χαμηλό ύψος, ενώ ορισμένα τμήματά τους έχουν μερικώς αναστηλωθεί</a:t>
            </a:r>
            <a:r>
              <a:rPr lang="el-GR" b="1" i="1" dirty="0" smtClean="0">
                <a:effectLst>
                  <a:outerShdw blurRad="38100" dist="38100" dir="2700000" algn="tl">
                    <a:srgbClr val="000000">
                      <a:alpha val="43137"/>
                    </a:srgbClr>
                  </a:outerShdw>
                </a:effectLst>
              </a:rPr>
              <a:t>.</a:t>
            </a:r>
            <a:endParaRPr lang="el-GR" b="1" i="1" dirty="0">
              <a:effectLst>
                <a:outerShdw blurRad="38100" dist="38100" dir="2700000" algn="tl">
                  <a:srgbClr val="000000">
                    <a:alpha val="43137"/>
                  </a:srgbClr>
                </a:outerShdw>
              </a:effectLst>
            </a:endParaRPr>
          </a:p>
        </p:txBody>
      </p:sp>
      <p:pic>
        <p:nvPicPr>
          <p:cNvPr id="1026" name="Picture 2" descr="https://diazoma.gr/site-assets/%CE%94%CE%99%CE%9F%CE%9D%CE%A5%CE%A3%CE%99%CE%91%CE%9A%CE%9F-%CE%98%CE%95%CE%91%CE%A4%CE%A1%CE%9F.jpg"/>
          <p:cNvPicPr>
            <a:picLocks noChangeAspect="1" noChangeArrowheads="1"/>
          </p:cNvPicPr>
          <p:nvPr/>
        </p:nvPicPr>
        <p:blipFill>
          <a:blip r:embed="rId2"/>
          <a:srcRect/>
          <a:stretch>
            <a:fillRect/>
          </a:stretch>
        </p:blipFill>
        <p:spPr bwMode="auto">
          <a:xfrm>
            <a:off x="1857356" y="3857628"/>
            <a:ext cx="5143536" cy="2319656"/>
          </a:xfrm>
          <a:prstGeom prst="rect">
            <a:avLst/>
          </a:prstGeom>
          <a:noFill/>
        </p:spPr>
      </p:pic>
      <p:sp>
        <p:nvSpPr>
          <p:cNvPr id="5" name="4 - TextBox"/>
          <p:cNvSpPr txBox="1"/>
          <p:nvPr/>
        </p:nvSpPr>
        <p:spPr>
          <a:xfrm>
            <a:off x="2500298" y="6286520"/>
            <a:ext cx="3818994" cy="369332"/>
          </a:xfrm>
          <a:prstGeom prst="rect">
            <a:avLst/>
          </a:prstGeom>
          <a:noFill/>
        </p:spPr>
        <p:txBody>
          <a:bodyPr wrap="none" rtlCol="0">
            <a:spAutoFit/>
          </a:bodyPr>
          <a:lstStyle/>
          <a:p>
            <a:r>
              <a:rPr lang="el-GR" b="1" i="1" dirty="0" smtClean="0"/>
              <a:t>Μια εικόνα για το πώς είναι σήμερα </a:t>
            </a:r>
            <a:endParaRPr lang="el-GR"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u="sng" dirty="0" smtClean="0">
                <a:effectLst>
                  <a:outerShdw blurRad="38100" dist="38100" dir="2700000" algn="tl">
                    <a:srgbClr val="000000">
                      <a:alpha val="43137"/>
                    </a:srgbClr>
                  </a:outerShdw>
                </a:effectLst>
              </a:rPr>
              <a:t>Από πού πήρα τις πληροφορίες </a:t>
            </a:r>
            <a:endParaRPr lang="el-GR" i="1" u="sng"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r>
              <a:rPr lang="el-GR" sz="2000" b="1" dirty="0" smtClean="0"/>
              <a:t>Θέατρο Διονύσου βικιπαίδεια </a:t>
            </a:r>
          </a:p>
          <a:p>
            <a:r>
              <a:rPr lang="el-GR" sz="2000" b="1" dirty="0" smtClean="0"/>
              <a:t>Αρχείο </a:t>
            </a:r>
            <a:r>
              <a:rPr lang="en-US" sz="2000" b="1" dirty="0" smtClean="0"/>
              <a:t>PowerPoint </a:t>
            </a:r>
          </a:p>
          <a:p>
            <a:r>
              <a:rPr lang="el-GR" sz="2000" b="1" dirty="0" smtClean="0"/>
              <a:t>Θέατρο Διόνυσου βικιπαίδεια</a:t>
            </a:r>
          </a:p>
          <a:p>
            <a:r>
              <a:rPr lang="el-GR" sz="2000" b="1" dirty="0" smtClean="0"/>
              <a:t>Αρχαίο θέατρο Διονύσου ΔΙΑΖΩΜΑ  </a:t>
            </a:r>
            <a:endParaRPr lang="el-GR" sz="2000" b="1"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169</Words>
  <Application>Microsoft Office PowerPoint</Application>
  <PresentationFormat>Προβολή στην οθόνη (4:3)</PresentationFormat>
  <Paragraphs>17</Paragraphs>
  <Slides>5</Slides>
  <Notes>2</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Calibri</vt:lpstr>
      <vt:lpstr>Θέμα του Office</vt:lpstr>
      <vt:lpstr>Το αρχαίο θέατρο Διονύσου ελευθερέως </vt:lpstr>
      <vt:lpstr>Ο λόγος που δημιουργήθηκε </vt:lpstr>
      <vt:lpstr>Πώς ήταν το θέατρο παλιά    </vt:lpstr>
      <vt:lpstr>Πώς είναι το θέατρο σήμερα </vt:lpstr>
      <vt:lpstr>Από πού πήρα τις πληροφορίες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Πως συνδέονται οι τελετές και το θέατρο Διονύσου</dc:title>
  <dc:creator>LAMPRINI</dc:creator>
  <cp:lastModifiedBy>ΑΛΕΞΙΑ</cp:lastModifiedBy>
  <cp:revision>23</cp:revision>
  <dcterms:created xsi:type="dcterms:W3CDTF">2023-01-14T10:17:25Z</dcterms:created>
  <dcterms:modified xsi:type="dcterms:W3CDTF">2023-03-21T21:14:23Z</dcterms:modified>
</cp:coreProperties>
</file>