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6" r:id="rId9"/>
    <p:sldId id="264" r:id="rId10"/>
    <p:sldId id="267"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1E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9" autoAdjust="0"/>
    <p:restoredTop sz="94660"/>
  </p:normalViewPr>
  <p:slideViewPr>
    <p:cSldViewPr snapToGrid="0">
      <p:cViewPr varScale="1">
        <p:scale>
          <a:sx n="90" d="100"/>
          <a:sy n="90" d="100"/>
        </p:scale>
        <p:origin x="1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A8B9E1-A468-4314-AEC4-F96FAFA862C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54AAA3D-3504-4644-8AAC-604D19972A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7E605C7-D70D-4054-9E1A-149B32458C49}"/>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5" name="Θέση υποσέλιδου 4">
            <a:extLst>
              <a:ext uri="{FF2B5EF4-FFF2-40B4-BE49-F238E27FC236}">
                <a16:creationId xmlns:a16="http://schemas.microsoft.com/office/drawing/2014/main" id="{B875673A-524B-4DFD-8B84-9A347E4AE5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B6499DC-C3AA-488C-9398-3074B503340A}"/>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3172130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A9F4EC-F944-41BA-B5BB-40BDDD88A53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DAF63B4-EC76-4A7D-8A56-7D2A40CF06C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AFD8D85-C7E1-44CB-B993-13FD7E3A368F}"/>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5" name="Θέση υποσέλιδου 4">
            <a:extLst>
              <a:ext uri="{FF2B5EF4-FFF2-40B4-BE49-F238E27FC236}">
                <a16:creationId xmlns:a16="http://schemas.microsoft.com/office/drawing/2014/main" id="{360CA881-34BD-43C9-B76B-256E80E83B6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7ECAF99-23F6-4A01-BF30-EBB501DE59F5}"/>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656076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6767F2A-920D-4EB9-B1C2-BC9FC8C30FD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4068CDD-1AAE-4AEC-9988-63A5E34FB4E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BA7B079-DB97-4629-A4F6-ACCBE3ACA0B7}"/>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5" name="Θέση υποσέλιδου 4">
            <a:extLst>
              <a:ext uri="{FF2B5EF4-FFF2-40B4-BE49-F238E27FC236}">
                <a16:creationId xmlns:a16="http://schemas.microsoft.com/office/drawing/2014/main" id="{CE012DBF-2CC8-4F57-A706-70455625196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510F119-E09A-4175-81CA-5317226A80E6}"/>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163398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585956-CEC3-4C4F-9407-14FB0884D04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0ABA31F-734A-453C-8F2C-B80D15EBD62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E46AA53-25EC-496F-9B85-07DE009DD03A}"/>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5" name="Θέση υποσέλιδου 4">
            <a:extLst>
              <a:ext uri="{FF2B5EF4-FFF2-40B4-BE49-F238E27FC236}">
                <a16:creationId xmlns:a16="http://schemas.microsoft.com/office/drawing/2014/main" id="{98CB6894-E4B6-4CF0-B6AD-6CA2F90FAB2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67382FA-EB77-479E-B08E-F934E5C5196B}"/>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1851566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883455-32C4-4C79-BE00-C52E31A4722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FE59FF2-53C1-4D07-B347-72F02E4411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95225A1-E63C-4D95-86E5-124D93804164}"/>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5" name="Θέση υποσέλιδου 4">
            <a:extLst>
              <a:ext uri="{FF2B5EF4-FFF2-40B4-BE49-F238E27FC236}">
                <a16:creationId xmlns:a16="http://schemas.microsoft.com/office/drawing/2014/main" id="{4EA0ABA0-CC31-45D9-AFA4-460CD97447A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14CDCDF-8A68-4929-B803-0BEE71D5E4E9}"/>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1857417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65C821-CE66-430D-AE59-B63482770D3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FEF5A8F-E719-4D95-B066-16EAAD0811E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0B42D22-9BEF-4485-A067-2B63BA7E88E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54BBE11-BF9D-4D68-906F-2CABFEBBB6E4}"/>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6" name="Θέση υποσέλιδου 5">
            <a:extLst>
              <a:ext uri="{FF2B5EF4-FFF2-40B4-BE49-F238E27FC236}">
                <a16:creationId xmlns:a16="http://schemas.microsoft.com/office/drawing/2014/main" id="{36010785-F3D1-482B-AA24-1777C7EAF7E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92D2A57-34C5-4720-9B7B-031796B86837}"/>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2247464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8CEBED-8AE2-4BA7-9500-098929D6206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1158A43-6DB9-486C-8A15-4A058AEB6E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969C6B4-622C-4C8F-B1BD-0957D19AEB5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9D8BCA2-F40B-4569-A31D-A345C735A7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79F1C51-80F3-4EFE-87F2-2FD1474C4A7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C16963D-BED8-42AD-A3E4-743F6947B979}"/>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8" name="Θέση υποσέλιδου 7">
            <a:extLst>
              <a:ext uri="{FF2B5EF4-FFF2-40B4-BE49-F238E27FC236}">
                <a16:creationId xmlns:a16="http://schemas.microsoft.com/office/drawing/2014/main" id="{705EE4B8-6CC7-456B-A3D0-C48AEDC7D3D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DBC0B0A-77CB-45E7-BDA6-34354199E59A}"/>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2155549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EDAABD-85F2-4DE7-B224-2BA370AED20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A80A2C4-1243-4F19-A506-FAEB078FEDE5}"/>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4" name="Θέση υποσέλιδου 3">
            <a:extLst>
              <a:ext uri="{FF2B5EF4-FFF2-40B4-BE49-F238E27FC236}">
                <a16:creationId xmlns:a16="http://schemas.microsoft.com/office/drawing/2014/main" id="{9152D437-53BB-4A9D-A56C-BB93EF9B05E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6105F34-412E-4F1E-B085-E730EAE4C899}"/>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2994790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7D78543-66C3-4E6E-BB38-6369D6FF8577}"/>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3" name="Θέση υποσέλιδου 2">
            <a:extLst>
              <a:ext uri="{FF2B5EF4-FFF2-40B4-BE49-F238E27FC236}">
                <a16:creationId xmlns:a16="http://schemas.microsoft.com/office/drawing/2014/main" id="{6515314A-77B9-46E5-ADBE-3E11C773C64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48385D8-B895-4688-AC95-7D5D019ABA8F}"/>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2254193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4D1774-B6C3-40B2-8759-54AAC309868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50BC88E-EF21-4442-B6FC-FE58977BE1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0FDADFB-EAB0-49C7-99DA-78EA905B0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0C683E1-99F3-4FF3-B11C-436D2E287F5D}"/>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6" name="Θέση υποσέλιδου 5">
            <a:extLst>
              <a:ext uri="{FF2B5EF4-FFF2-40B4-BE49-F238E27FC236}">
                <a16:creationId xmlns:a16="http://schemas.microsoft.com/office/drawing/2014/main" id="{6A2FA78E-C236-45B1-9CBC-B9EFDB4FB2F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714B432-F713-4E6A-BD38-39F40630570B}"/>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132814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2498AF-898E-4AB8-9277-79184D6F00F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45C68B2-C03D-4462-BF09-2B7A1B01F0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252AEDB-B37B-4BA4-8EA6-2DFA0996DB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E1FD7D5-CB36-4AEA-B603-398B0BAE9A01}"/>
              </a:ext>
            </a:extLst>
          </p:cNvPr>
          <p:cNvSpPr>
            <a:spLocks noGrp="1"/>
          </p:cNvSpPr>
          <p:nvPr>
            <p:ph type="dt" sz="half" idx="10"/>
          </p:nvPr>
        </p:nvSpPr>
        <p:spPr/>
        <p:txBody>
          <a:bodyPr/>
          <a:lstStyle/>
          <a:p>
            <a:fld id="{F52429BD-7176-4C5B-8288-4753C0639BE4}" type="datetimeFigureOut">
              <a:rPr lang="el-GR" smtClean="0"/>
              <a:t>14/3/2021</a:t>
            </a:fld>
            <a:endParaRPr lang="el-GR"/>
          </a:p>
        </p:txBody>
      </p:sp>
      <p:sp>
        <p:nvSpPr>
          <p:cNvPr id="6" name="Θέση υποσέλιδου 5">
            <a:extLst>
              <a:ext uri="{FF2B5EF4-FFF2-40B4-BE49-F238E27FC236}">
                <a16:creationId xmlns:a16="http://schemas.microsoft.com/office/drawing/2014/main" id="{20AF3F1D-5F90-4CDA-ABC7-5B31F62F17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607CC46-40B9-4D10-B5BA-51C55D04CB37}"/>
              </a:ext>
            </a:extLst>
          </p:cNvPr>
          <p:cNvSpPr>
            <a:spLocks noGrp="1"/>
          </p:cNvSpPr>
          <p:nvPr>
            <p:ph type="sldNum" sz="quarter" idx="12"/>
          </p:nvPr>
        </p:nvSpPr>
        <p:spPr/>
        <p:txBody>
          <a:bodyPr/>
          <a:lstStyle/>
          <a:p>
            <a:fld id="{CB13A09A-D5DE-4345-91CF-E39264DBDFBC}" type="slidenum">
              <a:rPr lang="el-GR" smtClean="0"/>
              <a:t>‹#›</a:t>
            </a:fld>
            <a:endParaRPr lang="el-GR"/>
          </a:p>
        </p:txBody>
      </p:sp>
    </p:spTree>
    <p:extLst>
      <p:ext uri="{BB962C8B-B14F-4D97-AF65-F5344CB8AC3E}">
        <p14:creationId xmlns:p14="http://schemas.microsoft.com/office/powerpoint/2010/main" val="345306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2F49EAB-0685-40B2-8D79-9AFA98BAA5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416CFCB-F4A8-4EC8-8DE8-171C792107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5D43D61-8C03-435C-882E-BBC5260CC5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429BD-7176-4C5B-8288-4753C0639BE4}" type="datetimeFigureOut">
              <a:rPr lang="el-GR" smtClean="0"/>
              <a:t>14/3/2021</a:t>
            </a:fld>
            <a:endParaRPr lang="el-GR"/>
          </a:p>
        </p:txBody>
      </p:sp>
      <p:sp>
        <p:nvSpPr>
          <p:cNvPr id="5" name="Θέση υποσέλιδου 4">
            <a:extLst>
              <a:ext uri="{FF2B5EF4-FFF2-40B4-BE49-F238E27FC236}">
                <a16:creationId xmlns:a16="http://schemas.microsoft.com/office/drawing/2014/main" id="{46D349BF-5CD8-42C4-82E5-A0C6F99BB9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2203C78-5A37-4833-B682-C3650F5DFF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3A09A-D5DE-4345-91CF-E39264DBDFBC}" type="slidenum">
              <a:rPr lang="el-GR" smtClean="0"/>
              <a:t>‹#›</a:t>
            </a:fld>
            <a:endParaRPr lang="el-GR"/>
          </a:p>
        </p:txBody>
      </p:sp>
    </p:spTree>
    <p:extLst>
      <p:ext uri="{BB962C8B-B14F-4D97-AF65-F5344CB8AC3E}">
        <p14:creationId xmlns:p14="http://schemas.microsoft.com/office/powerpoint/2010/main" val="15132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el.wikipedia.org/wiki/%CE%A3%CE%B1%CF%81%CE%B1%CE%BA%CE%BF%CF%83%CF%84%CE%AE" TargetMode="External"/><Relationship Id="rId7" Type="http://schemas.openxmlformats.org/officeDocument/2006/relationships/hyperlink" Target="https://el.wikipedia.org/wiki/%CE%A0%CE%AC%CF%83%CF%87%CE%B1"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s://el.wikipedia.org/wiki/%CE%91%CE%BD%CE%AC%CF%83%CF%84%CE%B1%CF%83%CE%B7_%CF%84%CE%BF%CF%85_%CE%A7%CF%81%CE%B9%CF%83%CF%84%CE%BF%CF%8D" TargetMode="External"/><Relationship Id="rId5" Type="http://schemas.openxmlformats.org/officeDocument/2006/relationships/hyperlink" Target="https://el.wikipedia.org/wiki/%CE%9A%CE%B1%CE%B8%CE%B1%CF%81%CE%AC_%CE%94%CE%B5%CF%85%CF%84%CE%AD%CF%81%CE%B1#cite_note-1" TargetMode="External"/><Relationship Id="rId4" Type="http://schemas.openxmlformats.org/officeDocument/2006/relationships/hyperlink" Target="https://el.wikipedia.org/wiki/%CE%91%CF%80%CF%8C%CE%BA%CF%81%CE%B9%CE%B5%CF%82"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39C9458-0274-4F25-A9A5-B637C05A3322}"/>
              </a:ext>
            </a:extLst>
          </p:cNvPr>
          <p:cNvSpPr txBox="1"/>
          <p:nvPr/>
        </p:nvSpPr>
        <p:spPr>
          <a:xfrm>
            <a:off x="2916186" y="1032387"/>
            <a:ext cx="6115665" cy="1015663"/>
          </a:xfrm>
          <a:prstGeom prst="rect">
            <a:avLst/>
          </a:prstGeom>
          <a:noFill/>
        </p:spPr>
        <p:txBody>
          <a:bodyPr wrap="square" rtlCol="0">
            <a:spAutoFit/>
          </a:bodyPr>
          <a:lstStyle/>
          <a:p>
            <a:r>
              <a:rPr lang="el-GR" sz="6000" dirty="0">
                <a:solidFill>
                  <a:srgbClr val="7030A0"/>
                </a:solidFill>
              </a:rPr>
              <a:t>ΚΑΘΑΡΑ</a:t>
            </a:r>
            <a:r>
              <a:rPr lang="el-GR" sz="6000" dirty="0">
                <a:solidFill>
                  <a:srgbClr val="0070C0"/>
                </a:solidFill>
              </a:rPr>
              <a:t> </a:t>
            </a:r>
            <a:r>
              <a:rPr lang="el-GR" sz="6000" dirty="0">
                <a:solidFill>
                  <a:srgbClr val="7030A0"/>
                </a:solidFill>
              </a:rPr>
              <a:t>ΔΕΥΤΕΡΑ</a:t>
            </a:r>
          </a:p>
        </p:txBody>
      </p:sp>
      <p:pic>
        <p:nvPicPr>
          <p:cNvPr id="1026" name="Picture 2" descr="Δεν θα κλείσουν τα πάρκα την Καθαρά Δευτέρα – Δεν υπάρχει απαγόρευση για  χαρταετό - LarissaPress">
            <a:extLst>
              <a:ext uri="{FF2B5EF4-FFF2-40B4-BE49-F238E27FC236}">
                <a16:creationId xmlns:a16="http://schemas.microsoft.com/office/drawing/2014/main" id="{0AC60CBE-F5CD-4F1F-A964-7EDF2F1082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2606" y="3583858"/>
            <a:ext cx="3752850" cy="269895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Τρία πράγματα που ίσως να μη γνωρίζατε για την Καθαρά Δευτέρα">
            <a:extLst>
              <a:ext uri="{FF2B5EF4-FFF2-40B4-BE49-F238E27FC236}">
                <a16:creationId xmlns:a16="http://schemas.microsoft.com/office/drawing/2014/main" id="{8C5D6B5A-2788-4D14-B645-7187CAF5C7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067665"/>
            <a:ext cx="4375355" cy="3215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301281"/>
      </p:ext>
    </p:extLst>
  </p:cSld>
  <p:clrMapOvr>
    <a:masterClrMapping/>
  </p:clrMapOvr>
  <mc:AlternateContent xmlns:mc="http://schemas.openxmlformats.org/markup-compatibility/2006" xmlns:p14="http://schemas.microsoft.com/office/powerpoint/2010/main">
    <mc:Choice Requires="p14">
      <p:transition spd="slow" p14:dur="2000" advTm="2718"/>
    </mc:Choice>
    <mc:Fallback xmlns="">
      <p:transition spd="slow" advTm="271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2862BF-6FE6-40AC-9EAD-F9FE5C3CF38E}"/>
              </a:ext>
            </a:extLst>
          </p:cNvPr>
          <p:cNvSpPr txBox="1"/>
          <p:nvPr/>
        </p:nvSpPr>
        <p:spPr>
          <a:xfrm>
            <a:off x="9076841" y="5245395"/>
            <a:ext cx="3115159" cy="1446550"/>
          </a:xfrm>
          <a:prstGeom prst="rect">
            <a:avLst/>
          </a:prstGeom>
          <a:noFill/>
        </p:spPr>
        <p:txBody>
          <a:bodyPr wrap="square" rtlCol="0">
            <a:spAutoFit/>
          </a:bodyPr>
          <a:lstStyle/>
          <a:p>
            <a:r>
              <a:rPr lang="el-GR" dirty="0"/>
              <a:t>Αναστασία Ναθαναήλ </a:t>
            </a:r>
          </a:p>
          <a:p>
            <a:r>
              <a:rPr lang="el-GR" dirty="0"/>
              <a:t>2</a:t>
            </a:r>
            <a:r>
              <a:rPr lang="el-GR" baseline="30000" dirty="0"/>
              <a:t>ο</a:t>
            </a:r>
            <a:r>
              <a:rPr lang="el-GR" dirty="0"/>
              <a:t> Δημοτικό Σχολείο Τριλόφου Τμήμα </a:t>
            </a:r>
            <a:r>
              <a:rPr lang="el-GR" sz="2400" dirty="0"/>
              <a:t>ːΔ2</a:t>
            </a:r>
          </a:p>
          <a:p>
            <a:r>
              <a:rPr lang="el-GR" dirty="0"/>
              <a:t>Έτος</a:t>
            </a:r>
            <a:r>
              <a:rPr lang="el-GR" sz="2800" b="1" dirty="0"/>
              <a:t> ː </a:t>
            </a:r>
            <a:r>
              <a:rPr lang="el-GR" sz="1400" dirty="0"/>
              <a:t>2021</a:t>
            </a:r>
            <a:endParaRPr lang="el-GR" sz="2800" dirty="0"/>
          </a:p>
        </p:txBody>
      </p:sp>
      <p:pic>
        <p:nvPicPr>
          <p:cNvPr id="1026" name="Picture 2" descr="Facebook">
            <a:extLst>
              <a:ext uri="{FF2B5EF4-FFF2-40B4-BE49-F238E27FC236}">
                <a16:creationId xmlns:a16="http://schemas.microsoft.com/office/drawing/2014/main" id="{E9F56ABF-3F85-415C-B27F-1F89B06406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689" y="309638"/>
            <a:ext cx="6028840" cy="5437806"/>
          </a:xfrm>
          <a:prstGeom prst="rect">
            <a:avLst/>
          </a:prstGeom>
          <a:noFill/>
          <a:ln>
            <a:solidFill>
              <a:schemeClr val="tx2">
                <a:lumMod val="7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8789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F8185C-B6C3-4EC8-A597-C24B619E95FD}"/>
              </a:ext>
            </a:extLst>
          </p:cNvPr>
          <p:cNvSpPr txBox="1"/>
          <p:nvPr/>
        </p:nvSpPr>
        <p:spPr>
          <a:xfrm>
            <a:off x="542003" y="469772"/>
            <a:ext cx="6098458" cy="3170099"/>
          </a:xfrm>
          <a:prstGeom prst="rect">
            <a:avLst/>
          </a:prstGeom>
          <a:noFill/>
        </p:spPr>
        <p:txBody>
          <a:bodyPr wrap="square">
            <a:spAutoFit/>
          </a:bodyPr>
          <a:lstStyle/>
          <a:p>
            <a:r>
              <a:rPr lang="el-GR" sz="2000" b="0" i="0" dirty="0">
                <a:solidFill>
                  <a:srgbClr val="202122"/>
                </a:solidFill>
                <a:effectLst/>
                <a:latin typeface="Arial" panose="020B0604020202020204" pitchFamily="34" charset="0"/>
              </a:rPr>
              <a:t>Με την </a:t>
            </a:r>
            <a:r>
              <a:rPr lang="el-GR" sz="2000" b="1" i="0" dirty="0">
                <a:solidFill>
                  <a:srgbClr val="202122"/>
                </a:solidFill>
                <a:effectLst/>
                <a:latin typeface="Arial" panose="020B0604020202020204" pitchFamily="34" charset="0"/>
              </a:rPr>
              <a:t>Καθαρά Δευτέρα</a:t>
            </a:r>
            <a:r>
              <a:rPr lang="el-GR" sz="2000" b="0" i="0" dirty="0">
                <a:solidFill>
                  <a:srgbClr val="202122"/>
                </a:solidFill>
                <a:effectLst/>
                <a:latin typeface="Arial" panose="020B0604020202020204" pitchFamily="34" charset="0"/>
              </a:rPr>
              <a:t> ξεκινάει η </a:t>
            </a:r>
            <a:r>
              <a:rPr lang="el-GR" sz="2000" b="0" i="0" u="none" strike="noStrike" dirty="0">
                <a:effectLst/>
                <a:latin typeface="Arial" panose="020B0604020202020204" pitchFamily="34" charset="0"/>
                <a:hlinkClick r:id="rId3" tooltip="Σαρακοστή">
                  <a:extLst>
                    <a:ext uri="{A12FA001-AC4F-418D-AE19-62706E023703}">
                      <ahyp:hlinkClr xmlns:ahyp="http://schemas.microsoft.com/office/drawing/2018/hyperlinkcolor" val="tx"/>
                    </a:ext>
                  </a:extLst>
                </a:hlinkClick>
              </a:rPr>
              <a:t>Σαρακοστή</a:t>
            </a:r>
            <a:r>
              <a:rPr lang="el-GR" sz="2000" b="0" i="0" dirty="0">
                <a:solidFill>
                  <a:srgbClr val="202122"/>
                </a:solidFill>
                <a:effectLst/>
                <a:latin typeface="Arial" panose="020B0604020202020204" pitchFamily="34" charset="0"/>
              </a:rPr>
              <a:t> για την Ορθόδοξη Εκκλησία, ενώ ταυτόχρονα σημαίνει το τέλος των </a:t>
            </a:r>
            <a:r>
              <a:rPr lang="el-GR" sz="2000" b="0" i="0" u="none" strike="noStrike" dirty="0">
                <a:effectLst/>
                <a:latin typeface="Arial" panose="020B0604020202020204" pitchFamily="34" charset="0"/>
                <a:hlinkClick r:id="rId4" tooltip="Απόκριες">
                  <a:extLst>
                    <a:ext uri="{A12FA001-AC4F-418D-AE19-62706E023703}">
                      <ahyp:hlinkClr xmlns:ahyp="http://schemas.microsoft.com/office/drawing/2018/hyperlinkcolor" val="tx"/>
                    </a:ext>
                  </a:extLst>
                </a:hlinkClick>
              </a:rPr>
              <a:t>Αποκριών</a:t>
            </a:r>
            <a:r>
              <a:rPr lang="el-GR" sz="2000" b="0" i="0" dirty="0">
                <a:solidFill>
                  <a:srgbClr val="202122"/>
                </a:solidFill>
                <a:effectLst/>
                <a:latin typeface="Arial" panose="020B0604020202020204" pitchFamily="34" charset="0"/>
              </a:rPr>
              <a:t>. Η Καθαρά Δευτέρα ονομάστηκε έτσι γιατί οι Χριστιανοί «καθαρίζονται» πνευματικά και σωματικά.</a:t>
            </a:r>
            <a:r>
              <a:rPr lang="el-GR" sz="2000" b="0" i="0" u="none" strike="noStrike" baseline="30000" dirty="0">
                <a:solidFill>
                  <a:srgbClr val="0645AD"/>
                </a:solidFill>
                <a:effectLst/>
                <a:latin typeface="Arial" panose="020B0604020202020204" pitchFamily="34" charset="0"/>
                <a:hlinkClick r:id="rId5"/>
              </a:rPr>
              <a:t>[1]</a:t>
            </a:r>
            <a:r>
              <a:rPr lang="el-GR" sz="2000" b="0" i="0" dirty="0">
                <a:solidFill>
                  <a:srgbClr val="202122"/>
                </a:solidFill>
                <a:effectLst/>
                <a:latin typeface="Arial" panose="020B0604020202020204" pitchFamily="34" charset="0"/>
              </a:rPr>
              <a:t> Είναι μέρα νηστείας αλλά και μέρα αργίας για τους Χριστιανούς. Η νηστεία διαρκεί για 40 μέρες, όσες ήταν και οι μέρες νηστείας του Χριστού στην έρημο. Εορτάζεται 48 ημέρες πριν την Κυριακή της </a:t>
            </a:r>
            <a:r>
              <a:rPr lang="el-GR" sz="2000" b="0" i="0" u="none" strike="noStrike" dirty="0">
                <a:effectLst/>
                <a:latin typeface="Arial" panose="020B0604020202020204" pitchFamily="34" charset="0"/>
                <a:hlinkClick r:id="rId6" tooltip="Ανάσταση του Χριστού">
                  <a:extLst>
                    <a:ext uri="{A12FA001-AC4F-418D-AE19-62706E023703}">
                      <ahyp:hlinkClr xmlns:ahyp="http://schemas.microsoft.com/office/drawing/2018/hyperlinkcolor" val="tx"/>
                    </a:ext>
                  </a:extLst>
                </a:hlinkClick>
              </a:rPr>
              <a:t>Ανάστασης</a:t>
            </a:r>
            <a:r>
              <a:rPr lang="el-GR" sz="2000" b="0" i="0" u="none" strike="noStrike" dirty="0">
                <a:solidFill>
                  <a:srgbClr val="0563C1"/>
                </a:solidFill>
                <a:effectLst/>
                <a:latin typeface="Arial" panose="020B0604020202020204" pitchFamily="34" charset="0"/>
                <a:hlinkClick r:id="rId6" tooltip="Ανάσταση του Χριστού">
                  <a:extLst>
                    <a:ext uri="{A12FA001-AC4F-418D-AE19-62706E023703}">
                      <ahyp:hlinkClr xmlns:ahyp="http://schemas.microsoft.com/office/drawing/2018/hyperlinkcolor" val="tx"/>
                    </a:ext>
                  </a:extLst>
                </a:hlinkClick>
              </a:rPr>
              <a:t> του </a:t>
            </a:r>
            <a:r>
              <a:rPr lang="el-GR" sz="2000" b="0" i="0" u="none" strike="noStrike" dirty="0">
                <a:effectLst/>
                <a:latin typeface="Arial" panose="020B0604020202020204" pitchFamily="34" charset="0"/>
                <a:hlinkClick r:id="rId6" tooltip="Ανάσταση του Χριστού">
                  <a:extLst>
                    <a:ext uri="{A12FA001-AC4F-418D-AE19-62706E023703}">
                      <ahyp:hlinkClr xmlns:ahyp="http://schemas.microsoft.com/office/drawing/2018/hyperlinkcolor" val="tx"/>
                    </a:ext>
                  </a:extLst>
                </a:hlinkClick>
              </a:rPr>
              <a:t>Χριστού</a:t>
            </a:r>
            <a:r>
              <a:rPr lang="el-GR" sz="2000" b="0" i="0" dirty="0">
                <a:solidFill>
                  <a:srgbClr val="202122"/>
                </a:solidFill>
                <a:effectLst/>
                <a:latin typeface="Arial" panose="020B0604020202020204" pitchFamily="34" charset="0"/>
              </a:rPr>
              <a:t>, το χριστιανικό </a:t>
            </a:r>
            <a:r>
              <a:rPr lang="el-GR" sz="2000" b="0" i="0" u="none" strike="noStrike" dirty="0">
                <a:effectLst/>
                <a:latin typeface="Arial" panose="020B0604020202020204" pitchFamily="34" charset="0"/>
                <a:hlinkClick r:id="rId7" tooltip="Πάσχα">
                  <a:extLst>
                    <a:ext uri="{A12FA001-AC4F-418D-AE19-62706E023703}">
                      <ahyp:hlinkClr xmlns:ahyp="http://schemas.microsoft.com/office/drawing/2018/hyperlinkcolor" val="tx"/>
                    </a:ext>
                  </a:extLst>
                </a:hlinkClick>
              </a:rPr>
              <a:t>Πάσχα</a:t>
            </a:r>
            <a:endParaRPr lang="el-GR" sz="2000" dirty="0"/>
          </a:p>
        </p:txBody>
      </p:sp>
      <p:pic>
        <p:nvPicPr>
          <p:cNvPr id="4" name="Picture 4" descr="ΤΑ ΛΑΟΓΡΑΦΙΚΑ ΜΑΣ - Καθαρά Δευτέρα Τα Κούλουμα - Εφημερίδα ΛΑΟΣ Βέροια  Ημαθίας">
            <a:extLst>
              <a:ext uri="{FF2B5EF4-FFF2-40B4-BE49-F238E27FC236}">
                <a16:creationId xmlns:a16="http://schemas.microsoft.com/office/drawing/2014/main" id="{7FA23802-CE4B-4941-B1AF-0B6655C9114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41806" y="2955311"/>
            <a:ext cx="4929649" cy="3432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94459"/>
      </p:ext>
    </p:extLst>
  </p:cSld>
  <p:clrMapOvr>
    <a:masterClrMapping/>
  </p:clrMapOvr>
  <mc:AlternateContent xmlns:mc="http://schemas.openxmlformats.org/markup-compatibility/2006" xmlns:p14="http://schemas.microsoft.com/office/powerpoint/2010/main">
    <mc:Choice Requires="p14">
      <p:transition spd="slow" p14:dur="2000" advTm="29545"/>
    </mc:Choice>
    <mc:Fallback xmlns="">
      <p:transition spd="slow" advTm="2954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806050-7437-42D2-99C8-8C9E6BDAC9AF}"/>
              </a:ext>
            </a:extLst>
          </p:cNvPr>
          <p:cNvSpPr txBox="1"/>
          <p:nvPr/>
        </p:nvSpPr>
        <p:spPr>
          <a:xfrm>
            <a:off x="1448413" y="1152259"/>
            <a:ext cx="11330449" cy="523220"/>
          </a:xfrm>
          <a:prstGeom prst="rect">
            <a:avLst/>
          </a:prstGeom>
          <a:noFill/>
        </p:spPr>
        <p:txBody>
          <a:bodyPr wrap="square">
            <a:spAutoFit/>
          </a:bodyPr>
          <a:lstStyle/>
          <a:p>
            <a:r>
              <a:rPr lang="el-GR" sz="2800" dirty="0">
                <a:solidFill>
                  <a:schemeClr val="accent2">
                    <a:lumMod val="75000"/>
                  </a:schemeClr>
                </a:solidFill>
              </a:rPr>
              <a:t>Ορισμένες τροφές που καταναλώνονται εκείνο το διάστημα είναιː </a:t>
            </a:r>
          </a:p>
        </p:txBody>
      </p:sp>
      <p:sp>
        <p:nvSpPr>
          <p:cNvPr id="5" name="TextBox 4">
            <a:extLst>
              <a:ext uri="{FF2B5EF4-FFF2-40B4-BE49-F238E27FC236}">
                <a16:creationId xmlns:a16="http://schemas.microsoft.com/office/drawing/2014/main" id="{9A565A41-2F2F-4967-8A4C-FCAB9DBBF3BE}"/>
              </a:ext>
            </a:extLst>
          </p:cNvPr>
          <p:cNvSpPr txBox="1"/>
          <p:nvPr/>
        </p:nvSpPr>
        <p:spPr>
          <a:xfrm>
            <a:off x="737419" y="2475515"/>
            <a:ext cx="3141407" cy="584775"/>
          </a:xfrm>
          <a:prstGeom prst="rect">
            <a:avLst/>
          </a:prstGeom>
          <a:noFill/>
        </p:spPr>
        <p:txBody>
          <a:bodyPr wrap="square" rtlCol="0">
            <a:spAutoFit/>
          </a:bodyPr>
          <a:lstStyle/>
          <a:p>
            <a:r>
              <a:rPr lang="el-GR" sz="3200" dirty="0"/>
              <a:t>Χαλβάς</a:t>
            </a:r>
            <a:r>
              <a:rPr lang="el-GR" dirty="0"/>
              <a:t> </a:t>
            </a:r>
          </a:p>
        </p:txBody>
      </p:sp>
      <p:pic>
        <p:nvPicPr>
          <p:cNvPr id="2050" name="Picture 2" descr="Μακεδονικός χαλβάς: Ένα γλύκισμα με ιστορία και υψηλή διατροφική αξία -  Onmed.gr">
            <a:extLst>
              <a:ext uri="{FF2B5EF4-FFF2-40B4-BE49-F238E27FC236}">
                <a16:creationId xmlns:a16="http://schemas.microsoft.com/office/drawing/2014/main" id="{B41EC54A-640B-4878-AE84-64EDA84A67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7734" y="2217328"/>
            <a:ext cx="2705100" cy="16859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91F275FD-A1D7-4745-BB80-6D447B1DBD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2509" y="4445102"/>
            <a:ext cx="2600325" cy="17621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03B5E76-8BA9-4EE4-8784-11AD62F76FAE}"/>
              </a:ext>
            </a:extLst>
          </p:cNvPr>
          <p:cNvSpPr txBox="1"/>
          <p:nvPr/>
        </p:nvSpPr>
        <p:spPr>
          <a:xfrm>
            <a:off x="398206" y="4984955"/>
            <a:ext cx="1533833" cy="523220"/>
          </a:xfrm>
          <a:prstGeom prst="rect">
            <a:avLst/>
          </a:prstGeom>
          <a:noFill/>
        </p:spPr>
        <p:txBody>
          <a:bodyPr wrap="square" rtlCol="0">
            <a:spAutoFit/>
          </a:bodyPr>
          <a:lstStyle/>
          <a:p>
            <a:r>
              <a:rPr lang="el-GR" sz="2800" dirty="0"/>
              <a:t>Ταραμάς</a:t>
            </a:r>
          </a:p>
        </p:txBody>
      </p:sp>
      <p:pic>
        <p:nvPicPr>
          <p:cNvPr id="2054" name="Picture 6" descr="Γρήγορη Λαγάνα χωρίς Ζύμωμα">
            <a:extLst>
              <a:ext uri="{FF2B5EF4-FFF2-40B4-BE49-F238E27FC236}">
                <a16:creationId xmlns:a16="http://schemas.microsoft.com/office/drawing/2014/main" id="{B295050A-915F-4DE2-996C-AB475473D34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29816" y="2217328"/>
            <a:ext cx="2628900" cy="17430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22E3A1E-0A48-486D-B2C4-BAFCD488A294}"/>
              </a:ext>
            </a:extLst>
          </p:cNvPr>
          <p:cNvSpPr txBox="1"/>
          <p:nvPr/>
        </p:nvSpPr>
        <p:spPr>
          <a:xfrm>
            <a:off x="7091823" y="2690958"/>
            <a:ext cx="1327969" cy="523220"/>
          </a:xfrm>
          <a:prstGeom prst="rect">
            <a:avLst/>
          </a:prstGeom>
          <a:noFill/>
        </p:spPr>
        <p:txBody>
          <a:bodyPr wrap="square" rtlCol="0">
            <a:spAutoFit/>
          </a:bodyPr>
          <a:lstStyle/>
          <a:p>
            <a:r>
              <a:rPr lang="el-GR" sz="2800" dirty="0"/>
              <a:t>Λαγάνα</a:t>
            </a:r>
          </a:p>
        </p:txBody>
      </p:sp>
      <p:pic>
        <p:nvPicPr>
          <p:cNvPr id="2056" name="Picture 8">
            <a:extLst>
              <a:ext uri="{FF2B5EF4-FFF2-40B4-BE49-F238E27FC236}">
                <a16:creationId xmlns:a16="http://schemas.microsoft.com/office/drawing/2014/main" id="{29469DA8-3D3D-4A14-BC37-A1360A8E143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71616" y="4445102"/>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E3FFD4F-CFF7-4963-89C1-72C2D4A04D33}"/>
              </a:ext>
            </a:extLst>
          </p:cNvPr>
          <p:cNvSpPr txBox="1"/>
          <p:nvPr/>
        </p:nvSpPr>
        <p:spPr>
          <a:xfrm>
            <a:off x="7167408" y="4800289"/>
            <a:ext cx="1252384" cy="646331"/>
          </a:xfrm>
          <a:prstGeom prst="rect">
            <a:avLst/>
          </a:prstGeom>
          <a:noFill/>
        </p:spPr>
        <p:txBody>
          <a:bodyPr wrap="square" rtlCol="0">
            <a:spAutoFit/>
          </a:bodyPr>
          <a:lstStyle/>
          <a:p>
            <a:r>
              <a:rPr lang="el-GR" sz="3600" dirty="0"/>
              <a:t>Ελιές</a:t>
            </a:r>
          </a:p>
        </p:txBody>
      </p:sp>
    </p:spTree>
    <p:extLst>
      <p:ext uri="{BB962C8B-B14F-4D97-AF65-F5344CB8AC3E}">
        <p14:creationId xmlns:p14="http://schemas.microsoft.com/office/powerpoint/2010/main" val="348708356"/>
      </p:ext>
    </p:extLst>
  </p:cSld>
  <p:clrMapOvr>
    <a:masterClrMapping/>
  </p:clrMapOvr>
  <mc:AlternateContent xmlns:mc="http://schemas.openxmlformats.org/markup-compatibility/2006" xmlns:p14="http://schemas.microsoft.com/office/powerpoint/2010/main">
    <mc:Choice Requires="p14">
      <p:transition spd="slow" p14:dur="2000" advTm="6287"/>
    </mc:Choice>
    <mc:Fallback xmlns="">
      <p:transition spd="slow" advTm="628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098" name="Picture 2" descr="Καμμένες κατσαρόλες: 2 θαυματουργά tips για να λάμπουν ξανά σαν καινούριες">
            <a:extLst>
              <a:ext uri="{FF2B5EF4-FFF2-40B4-BE49-F238E27FC236}">
                <a16:creationId xmlns:a16="http://schemas.microsoft.com/office/drawing/2014/main" id="{337FD4F8-E77F-4D37-A2AF-BCDA95A552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717" y="3429000"/>
            <a:ext cx="4991407" cy="305491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E33A188-FD6E-46D7-B60B-B4E394C30900}"/>
              </a:ext>
            </a:extLst>
          </p:cNvPr>
          <p:cNvSpPr txBox="1"/>
          <p:nvPr/>
        </p:nvSpPr>
        <p:spPr>
          <a:xfrm>
            <a:off x="2416277" y="398206"/>
            <a:ext cx="7772400" cy="830997"/>
          </a:xfrm>
          <a:prstGeom prst="rect">
            <a:avLst/>
          </a:prstGeom>
          <a:noFill/>
        </p:spPr>
        <p:txBody>
          <a:bodyPr wrap="square" rtlCol="0">
            <a:spAutoFit/>
          </a:bodyPr>
          <a:lstStyle/>
          <a:p>
            <a:r>
              <a:rPr lang="el-GR" sz="4800" dirty="0"/>
              <a:t>Το έθιμο της κατσαρόλας</a:t>
            </a:r>
          </a:p>
        </p:txBody>
      </p:sp>
      <p:sp>
        <p:nvSpPr>
          <p:cNvPr id="4" name="TextBox 3">
            <a:extLst>
              <a:ext uri="{FF2B5EF4-FFF2-40B4-BE49-F238E27FC236}">
                <a16:creationId xmlns:a16="http://schemas.microsoft.com/office/drawing/2014/main" id="{5C268BD0-BF7B-4AAE-ACB9-6708ADD36EF9}"/>
              </a:ext>
            </a:extLst>
          </p:cNvPr>
          <p:cNvSpPr txBox="1"/>
          <p:nvPr/>
        </p:nvSpPr>
        <p:spPr>
          <a:xfrm>
            <a:off x="6238568" y="1887794"/>
            <a:ext cx="5456903" cy="2862322"/>
          </a:xfrm>
          <a:prstGeom prst="rect">
            <a:avLst/>
          </a:prstGeom>
          <a:noFill/>
        </p:spPr>
        <p:txBody>
          <a:bodyPr wrap="square" rtlCol="0">
            <a:spAutoFit/>
          </a:bodyPr>
          <a:lstStyle/>
          <a:p>
            <a:r>
              <a:rPr lang="el-GR" sz="3600" b="1" dirty="0">
                <a:solidFill>
                  <a:srgbClr val="A81E1E"/>
                </a:solidFill>
              </a:rPr>
              <a:t>Ένα έθιμο των Χριστιανών είναι πως εκείνη την ημέρα καθαρίζουν τις κατσαρόλες τους γιατί πιστεύουν πως έτσι τιμούν τον Θεό     </a:t>
            </a:r>
          </a:p>
        </p:txBody>
      </p:sp>
    </p:spTree>
    <p:extLst>
      <p:ext uri="{BB962C8B-B14F-4D97-AF65-F5344CB8AC3E}">
        <p14:creationId xmlns:p14="http://schemas.microsoft.com/office/powerpoint/2010/main" val="2780742858"/>
      </p:ext>
    </p:extLst>
  </p:cSld>
  <p:clrMapOvr>
    <a:masterClrMapping/>
  </p:clrMapOvr>
  <mc:AlternateContent xmlns:mc="http://schemas.openxmlformats.org/markup-compatibility/2006" xmlns:p14="http://schemas.microsoft.com/office/powerpoint/2010/main">
    <mc:Choice Requires="p14">
      <p:transition spd="slow" p14:dur="2000" advTm="6395"/>
    </mc:Choice>
    <mc:Fallback xmlns="">
      <p:transition spd="slow" advTm="639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809606-B934-482F-ABCE-B63BA220CE8C}"/>
              </a:ext>
            </a:extLst>
          </p:cNvPr>
          <p:cNvSpPr txBox="1"/>
          <p:nvPr/>
        </p:nvSpPr>
        <p:spPr>
          <a:xfrm>
            <a:off x="2643648" y="240777"/>
            <a:ext cx="6098458" cy="954107"/>
          </a:xfrm>
          <a:prstGeom prst="rect">
            <a:avLst/>
          </a:prstGeom>
          <a:noFill/>
        </p:spPr>
        <p:txBody>
          <a:bodyPr wrap="square">
            <a:spAutoFit/>
          </a:bodyPr>
          <a:lstStyle/>
          <a:p>
            <a:r>
              <a:rPr lang="el-GR" sz="2800" dirty="0">
                <a:solidFill>
                  <a:schemeClr val="accent1">
                    <a:lumMod val="75000"/>
                  </a:schemeClr>
                </a:solidFill>
              </a:rPr>
              <a:t>Καθαρά Δευτέρα στο Γαλαξίδι για ... αλευρομουτζουρώματα! </a:t>
            </a:r>
          </a:p>
        </p:txBody>
      </p:sp>
      <p:pic>
        <p:nvPicPr>
          <p:cNvPr id="5122" name="Picture 2" descr="Καθαρά Δευτέρα στο Γαλαξίδι για ... αλευρομουτζουρώματα! | iefimerida.gr 0">
            <a:extLst>
              <a:ext uri="{FF2B5EF4-FFF2-40B4-BE49-F238E27FC236}">
                <a16:creationId xmlns:a16="http://schemas.microsoft.com/office/drawing/2014/main" id="{0EFA7B88-97F1-450B-914B-DAA939858E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279" y="3834581"/>
            <a:ext cx="5291598" cy="262925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ΤΡΟΦΙΚΑ ΕΛΛΑΣ - TROFIKA HELLAS : ΑΛΕΥΡΙΑ">
            <a:extLst>
              <a:ext uri="{FF2B5EF4-FFF2-40B4-BE49-F238E27FC236}">
                <a16:creationId xmlns:a16="http://schemas.microsoft.com/office/drawing/2014/main" id="{EFD2BDDB-80F4-4BD2-97BF-926CD8FD89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4451862"/>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2E1DDD5-7F94-442E-ABF7-F56C66819772}"/>
              </a:ext>
            </a:extLst>
          </p:cNvPr>
          <p:cNvSpPr txBox="1"/>
          <p:nvPr/>
        </p:nvSpPr>
        <p:spPr>
          <a:xfrm>
            <a:off x="4873727" y="1035542"/>
            <a:ext cx="6916994" cy="3416320"/>
          </a:xfrm>
          <a:prstGeom prst="rect">
            <a:avLst/>
          </a:prstGeom>
          <a:noFill/>
        </p:spPr>
        <p:txBody>
          <a:bodyPr wrap="square">
            <a:spAutoFit/>
          </a:bodyPr>
          <a:lstStyle/>
          <a:p>
            <a:r>
              <a:rPr lang="el-GR" sz="2400" dirty="0"/>
              <a:t>Οι καρναβαλικές εκδηλώσεις στο Γαλαξίδι ξεκινούν ήδη από το πρώτο Σαββατοκύριακο της Αποκριάς και συνεχίζονται και τα επόμενα δύο, με φωτιές να ανάβουν σε όλη την πόλη και το χορό με το γαϊτανάκι να στήνεται γύρω από αυτές. Οι εκδηλώσεις κορυφώνονται την Καθαρά Δευτέρα με ένα πρωτότυπο και μοναδικό έθιμο που δεν συναντάται πουθενά αλλού στην Ελλάδα, τα... αλευρομουτζουρώματα</a:t>
            </a:r>
          </a:p>
        </p:txBody>
      </p:sp>
      <p:sp>
        <p:nvSpPr>
          <p:cNvPr id="5" name="TextBox 4">
            <a:extLst>
              <a:ext uri="{FF2B5EF4-FFF2-40B4-BE49-F238E27FC236}">
                <a16:creationId xmlns:a16="http://schemas.microsoft.com/office/drawing/2014/main" id="{D1E36064-A04E-46B3-BB2D-7CA913DE78B4}"/>
              </a:ext>
            </a:extLst>
          </p:cNvPr>
          <p:cNvSpPr txBox="1"/>
          <p:nvPr/>
        </p:nvSpPr>
        <p:spPr>
          <a:xfrm>
            <a:off x="619432" y="1991032"/>
            <a:ext cx="2448233" cy="369332"/>
          </a:xfrm>
          <a:prstGeom prst="rect">
            <a:avLst/>
          </a:prstGeom>
          <a:noFill/>
        </p:spPr>
        <p:txBody>
          <a:bodyPr wrap="square" rtlCol="0">
            <a:spAutoFit/>
          </a:bodyPr>
          <a:lstStyle/>
          <a:p>
            <a:r>
              <a:rPr lang="el-GR" dirty="0"/>
              <a:t>Ένα έθιμο από το 1800</a:t>
            </a:r>
          </a:p>
        </p:txBody>
      </p:sp>
    </p:spTree>
    <p:extLst>
      <p:ext uri="{BB962C8B-B14F-4D97-AF65-F5344CB8AC3E}">
        <p14:creationId xmlns:p14="http://schemas.microsoft.com/office/powerpoint/2010/main" val="3017672211"/>
      </p:ext>
    </p:extLst>
  </p:cSld>
  <p:clrMapOvr>
    <a:masterClrMapping/>
  </p:clrMapOvr>
  <mc:AlternateContent xmlns:mc="http://schemas.openxmlformats.org/markup-compatibility/2006" xmlns:p14="http://schemas.microsoft.com/office/powerpoint/2010/main">
    <mc:Choice Requires="p14">
      <p:transition spd="slow" p14:dur="2000" advTm="41"/>
    </mc:Choice>
    <mc:Fallback xmlns="">
      <p:transition spd="slow" advTm="4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6156" name="Picture 12">
            <a:extLst>
              <a:ext uri="{FF2B5EF4-FFF2-40B4-BE49-F238E27FC236}">
                <a16:creationId xmlns:a16="http://schemas.microsoft.com/office/drawing/2014/main" id="{CF7B04A8-6E07-41E9-95B6-6D04D141F1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312" y="3429000"/>
            <a:ext cx="5413890" cy="3429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859F58-9445-4513-A5EC-E2862AB509A3}"/>
              </a:ext>
            </a:extLst>
          </p:cNvPr>
          <p:cNvSpPr txBox="1"/>
          <p:nvPr/>
        </p:nvSpPr>
        <p:spPr>
          <a:xfrm>
            <a:off x="1889760" y="234747"/>
            <a:ext cx="8187321" cy="584775"/>
          </a:xfrm>
          <a:prstGeom prst="rect">
            <a:avLst/>
          </a:prstGeom>
          <a:noFill/>
        </p:spPr>
        <p:txBody>
          <a:bodyPr wrap="square" rtlCol="0">
            <a:spAutoFit/>
          </a:bodyPr>
          <a:lstStyle/>
          <a:p>
            <a:r>
              <a:rPr lang="el-GR" sz="3200" dirty="0">
                <a:solidFill>
                  <a:schemeClr val="accent1">
                    <a:lumMod val="75000"/>
                  </a:schemeClr>
                </a:solidFill>
              </a:rPr>
              <a:t>Πάμε μια βόλτα και στην Ξάνθη </a:t>
            </a:r>
          </a:p>
        </p:txBody>
      </p:sp>
      <p:sp>
        <p:nvSpPr>
          <p:cNvPr id="17" name="TextBox 16">
            <a:extLst>
              <a:ext uri="{FF2B5EF4-FFF2-40B4-BE49-F238E27FC236}">
                <a16:creationId xmlns:a16="http://schemas.microsoft.com/office/drawing/2014/main" id="{EB6D7A11-5BE3-48B1-90E8-1A068DA02B38}"/>
              </a:ext>
            </a:extLst>
          </p:cNvPr>
          <p:cNvSpPr txBox="1"/>
          <p:nvPr/>
        </p:nvSpPr>
        <p:spPr>
          <a:xfrm>
            <a:off x="5860026" y="1267941"/>
            <a:ext cx="6098458" cy="5355312"/>
          </a:xfrm>
          <a:prstGeom prst="rect">
            <a:avLst/>
          </a:prstGeom>
          <a:noFill/>
        </p:spPr>
        <p:txBody>
          <a:bodyPr wrap="square">
            <a:spAutoFit/>
          </a:bodyPr>
          <a:lstStyle/>
          <a:p>
            <a:r>
              <a:rPr lang="el-GR" b="0" i="0" dirty="0">
                <a:effectLst/>
                <a:latin typeface="PT Sans"/>
              </a:rPr>
              <a:t>Τελείτα</a:t>
            </a:r>
            <a:r>
              <a:rPr lang="el-GR" b="0" i="0" dirty="0">
                <a:solidFill>
                  <a:srgbClr val="777777"/>
                </a:solidFill>
                <a:effectLst/>
                <a:latin typeface="PT Sans"/>
              </a:rPr>
              <a:t>ι </a:t>
            </a:r>
            <a:r>
              <a:rPr lang="el-GR" b="0" i="0" dirty="0">
                <a:effectLst/>
                <a:latin typeface="PT Sans"/>
              </a:rPr>
              <a:t>κάθε χρόνο την ημέρα της Καθαρά Δευτέρας, στην κεντρική πλατεία του οικισμού της Σταυρούπολης.</a:t>
            </a:r>
            <a:br>
              <a:rPr lang="el-GR" dirty="0"/>
            </a:br>
            <a:r>
              <a:rPr lang="el-GR" b="0" i="0" dirty="0">
                <a:effectLst/>
                <a:latin typeface="PT Sans"/>
              </a:rPr>
              <a:t>Κατά την τέλεση του δρώμενου συμμετέχουν οι κάτοικοι του Δήμου μαζί με τους επισκέπτες μεταμφιεσμένοι κάνοντας διάφορους ήχους και μουτζουρώνοντας ο ένας τον άλλο, σε μια παρέλαση χρωμάτων και χαράς με οδηγό ένα ομοίωμα καμήλας και έναν ενήλικο να παριστάνει τον καμηλιέρη Άραβα. Στο τέλος της πομπής μοιράζονται στους παρευρισκόμενους δωρεάν νηστίσιμα εδέσματα από τη Δημοτική Αρχή και άφθονο κρασί.</a:t>
            </a:r>
            <a:br>
              <a:rPr lang="el-GR" dirty="0"/>
            </a:br>
            <a:r>
              <a:rPr lang="el-GR" b="0" i="0" dirty="0">
                <a:effectLst/>
                <a:latin typeface="PT Sans"/>
              </a:rPr>
              <a:t>Το έθιμο της καμήλας αρχικά είχε παγανιστικό χαρακτήρα, τελούνταν και συμβόλιζε την δέηση των κατοίκων για τη γονιμότητα της γης αφού η χρονική στιγμή συνέπιπτε με τον ερχομό της άνοιξης και την έναρξη των αγροτικών εργασιών. Αργότερα σε συνδυασμό με την Ορθόδοξη πίστη και θρησκεία που θέτει την ημέρα αυτή ως την Αρχή της Σαρακοστής, άλλαξε χαρακτήρα και συμβολίζει πια στο νου των κατοίκων το τέλος των εορτών του καρναβαλιού και την αρχή της νηστείας.</a:t>
            </a:r>
            <a:endParaRPr lang="el-GR" dirty="0"/>
          </a:p>
        </p:txBody>
      </p:sp>
    </p:spTree>
    <p:extLst>
      <p:ext uri="{BB962C8B-B14F-4D97-AF65-F5344CB8AC3E}">
        <p14:creationId xmlns:p14="http://schemas.microsoft.com/office/powerpoint/2010/main" val="4226426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6F2F4D-CE6F-4942-A2B6-A921BD22836C}"/>
              </a:ext>
            </a:extLst>
          </p:cNvPr>
          <p:cNvSpPr txBox="1"/>
          <p:nvPr/>
        </p:nvSpPr>
        <p:spPr>
          <a:xfrm>
            <a:off x="483010" y="3164681"/>
            <a:ext cx="6098458" cy="646331"/>
          </a:xfrm>
          <a:prstGeom prst="rect">
            <a:avLst/>
          </a:prstGeom>
          <a:noFill/>
        </p:spPr>
        <p:txBody>
          <a:bodyPr wrap="square">
            <a:spAutoFit/>
          </a:bodyPr>
          <a:lstStyle/>
          <a:p>
            <a:br>
              <a:rPr lang="el-GR" dirty="0"/>
            </a:br>
            <a:endParaRPr lang="el-GR" dirty="0"/>
          </a:p>
        </p:txBody>
      </p:sp>
      <p:sp>
        <p:nvSpPr>
          <p:cNvPr id="4" name="TextBox 3">
            <a:extLst>
              <a:ext uri="{FF2B5EF4-FFF2-40B4-BE49-F238E27FC236}">
                <a16:creationId xmlns:a16="http://schemas.microsoft.com/office/drawing/2014/main" id="{EC9AADDD-3DE5-40DF-A0F9-9C36E7FD6B2C}"/>
              </a:ext>
            </a:extLst>
          </p:cNvPr>
          <p:cNvSpPr txBox="1"/>
          <p:nvPr/>
        </p:nvSpPr>
        <p:spPr>
          <a:xfrm>
            <a:off x="2610465" y="518773"/>
            <a:ext cx="8347587" cy="584775"/>
          </a:xfrm>
          <a:prstGeom prst="rect">
            <a:avLst/>
          </a:prstGeom>
          <a:noFill/>
        </p:spPr>
        <p:txBody>
          <a:bodyPr wrap="square" rtlCol="0">
            <a:spAutoFit/>
          </a:bodyPr>
          <a:lstStyle/>
          <a:p>
            <a:r>
              <a:rPr lang="el-GR" sz="3200" dirty="0">
                <a:solidFill>
                  <a:srgbClr val="002060"/>
                </a:solidFill>
              </a:rPr>
              <a:t>Καθαρά Δευτέρα στην Κοζάνη</a:t>
            </a:r>
          </a:p>
        </p:txBody>
      </p:sp>
      <p:pic>
        <p:nvPicPr>
          <p:cNvPr id="7170" name="Picture 2">
            <a:extLst>
              <a:ext uri="{FF2B5EF4-FFF2-40B4-BE49-F238E27FC236}">
                <a16:creationId xmlns:a16="http://schemas.microsoft.com/office/drawing/2014/main" id="{5C8E8992-972C-46FF-9FD5-CF731F2048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7271" y="1828800"/>
            <a:ext cx="4220497" cy="43507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C238954-471E-47C1-840E-C332749B4A5A}"/>
              </a:ext>
            </a:extLst>
          </p:cNvPr>
          <p:cNvSpPr txBox="1"/>
          <p:nvPr/>
        </p:nvSpPr>
        <p:spPr>
          <a:xfrm>
            <a:off x="483010" y="1938022"/>
            <a:ext cx="6098458" cy="4401205"/>
          </a:xfrm>
          <a:prstGeom prst="rect">
            <a:avLst/>
          </a:prstGeom>
          <a:noFill/>
        </p:spPr>
        <p:txBody>
          <a:bodyPr wrap="square">
            <a:spAutoFit/>
          </a:bodyPr>
          <a:lstStyle/>
          <a:p>
            <a:r>
              <a:rPr lang="el-GR" sz="2000" b="0" i="0" dirty="0">
                <a:solidFill>
                  <a:srgbClr val="000000"/>
                </a:solidFill>
                <a:effectLst/>
                <a:latin typeface="Roboto"/>
              </a:rPr>
              <a:t>Στην Κοζάνη δεν πετούν χαρταετό. Είναι η πόλη που πετά αυτοσχέδια μικρά αερόστατα που έχουν σχεδιάσει οι ίδιοι οι κάτοικοι. Το θέαμα είναι μαγικό καθώς βάζουν φωτιά στο πανί της κατασκευής και αμέσως το αερόστατο παίρνει ύψος και ανεβαίνει στον ουρανό. Οι ηλικιωμένοι του Πεντάλοφου (του χωριού που γεμίζει με χρωματιστά ιπτάμενα αερόστατα) λένε ότι το πέταγμά τους καθιερώθηκε την Καθαρά Δευτέρα καθώς τότε οι μάστορες δεν είχαν ξεκινήσει ακόμη τα ταξίδια τους. Οι Πενταλοφίτες ταξίδευαν από άκρη σε άκρη της χώρας και έφταναν μέχρι τα παράλια της Μεσογείου, την Συρία και τις χώρες της Mέσης Ανατολής για να κτίσουν πέτρινα οικοδομήματα...</a:t>
            </a:r>
            <a:endParaRPr lang="el-GR" sz="2000" dirty="0"/>
          </a:p>
        </p:txBody>
      </p:sp>
    </p:spTree>
    <p:extLst>
      <p:ext uri="{BB962C8B-B14F-4D97-AF65-F5344CB8AC3E}">
        <p14:creationId xmlns:p14="http://schemas.microsoft.com/office/powerpoint/2010/main" val="10748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8194" name="Picture 2" descr="Κυρά Σαρακοστή: Το έθιμο και η συνταγή">
            <a:extLst>
              <a:ext uri="{FF2B5EF4-FFF2-40B4-BE49-F238E27FC236}">
                <a16:creationId xmlns:a16="http://schemas.microsoft.com/office/drawing/2014/main" id="{4D253CAC-961A-4D3C-BF2E-2C277F062F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198" y="2573925"/>
            <a:ext cx="3898028" cy="37700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6081EFF-D10B-47D1-877F-49B186C47431}"/>
              </a:ext>
            </a:extLst>
          </p:cNvPr>
          <p:cNvSpPr txBox="1"/>
          <p:nvPr/>
        </p:nvSpPr>
        <p:spPr>
          <a:xfrm>
            <a:off x="2418736" y="339835"/>
            <a:ext cx="6607277" cy="923330"/>
          </a:xfrm>
          <a:prstGeom prst="rect">
            <a:avLst/>
          </a:prstGeom>
          <a:noFill/>
        </p:spPr>
        <p:txBody>
          <a:bodyPr wrap="square" rtlCol="0">
            <a:spAutoFit/>
          </a:bodyPr>
          <a:lstStyle/>
          <a:p>
            <a:r>
              <a:rPr lang="el-GR" sz="5400" dirty="0">
                <a:solidFill>
                  <a:schemeClr val="accent2">
                    <a:lumMod val="75000"/>
                  </a:schemeClr>
                </a:solidFill>
              </a:rPr>
              <a:t>Η Κυρά Σαρακοστή</a:t>
            </a:r>
          </a:p>
        </p:txBody>
      </p:sp>
      <p:sp>
        <p:nvSpPr>
          <p:cNvPr id="3" name="TextBox 2">
            <a:extLst>
              <a:ext uri="{FF2B5EF4-FFF2-40B4-BE49-F238E27FC236}">
                <a16:creationId xmlns:a16="http://schemas.microsoft.com/office/drawing/2014/main" id="{676B8C1D-3E0B-4317-ABEE-906956977620}"/>
              </a:ext>
            </a:extLst>
          </p:cNvPr>
          <p:cNvSpPr txBox="1"/>
          <p:nvPr/>
        </p:nvSpPr>
        <p:spPr>
          <a:xfrm>
            <a:off x="5663380" y="2116725"/>
            <a:ext cx="5397909" cy="3970318"/>
          </a:xfrm>
          <a:prstGeom prst="rect">
            <a:avLst/>
          </a:prstGeom>
          <a:noFill/>
        </p:spPr>
        <p:txBody>
          <a:bodyPr wrap="square" rtlCol="0">
            <a:spAutoFit/>
          </a:bodyPr>
          <a:lstStyle/>
          <a:p>
            <a:r>
              <a:rPr lang="el-GR" sz="2800" dirty="0">
                <a:solidFill>
                  <a:schemeClr val="accent3">
                    <a:lumMod val="75000"/>
                  </a:schemeClr>
                </a:solidFill>
              </a:rPr>
              <a:t>Η Κυρά Σαρακοστή είναι μια γυναίκα χωρίς στόμα γιατί νηστεύει και τα χέρια της είναι σταυρωμένα διότι προσεύχεται… </a:t>
            </a:r>
          </a:p>
          <a:p>
            <a:r>
              <a:rPr lang="el-GR" sz="2800" dirty="0">
                <a:solidFill>
                  <a:schemeClr val="accent3">
                    <a:lumMod val="75000"/>
                  </a:schemeClr>
                </a:solidFill>
              </a:rPr>
              <a:t>Επίσης έχει  επτά πόδια δηλαδή όσες είναι και οι εβδομάδες μέχρι  το Πάσχα…</a:t>
            </a:r>
          </a:p>
          <a:p>
            <a:r>
              <a:rPr lang="el-GR" sz="2800" dirty="0">
                <a:solidFill>
                  <a:schemeClr val="accent3">
                    <a:lumMod val="75000"/>
                  </a:schemeClr>
                </a:solidFill>
              </a:rPr>
              <a:t>Παλιά οι άνθρωποι την χρησιμοποιούσαν ως ημερολόγιο…</a:t>
            </a:r>
          </a:p>
        </p:txBody>
      </p:sp>
    </p:spTree>
    <p:extLst>
      <p:ext uri="{BB962C8B-B14F-4D97-AF65-F5344CB8AC3E}">
        <p14:creationId xmlns:p14="http://schemas.microsoft.com/office/powerpoint/2010/main" val="3863402940"/>
      </p:ext>
    </p:extLst>
  </p:cSld>
  <p:clrMapOvr>
    <a:masterClrMapping/>
  </p:clrMapOvr>
  <mc:AlternateContent xmlns:mc="http://schemas.openxmlformats.org/markup-compatibility/2006" xmlns:p14="http://schemas.microsoft.com/office/powerpoint/2010/main">
    <mc:Choice Requires="p14">
      <p:transition spd="slow" p14:dur="2000" advTm="20327"/>
    </mc:Choice>
    <mc:Fallback xmlns="">
      <p:transition spd="slow" advTm="2032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9218" name="Picture 2" descr="Το έθιμο του χαρταετού ανά τον κόσμο | BriefingNews">
            <a:extLst>
              <a:ext uri="{FF2B5EF4-FFF2-40B4-BE49-F238E27FC236}">
                <a16:creationId xmlns:a16="http://schemas.microsoft.com/office/drawing/2014/main" id="{5B349C22-F93C-4F9A-B545-8806384CE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775" y="3067666"/>
            <a:ext cx="4031993" cy="357156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D5CE72B-7A73-452F-B857-F6D2FDFBAA6D}"/>
              </a:ext>
            </a:extLst>
          </p:cNvPr>
          <p:cNvSpPr txBox="1"/>
          <p:nvPr/>
        </p:nvSpPr>
        <p:spPr>
          <a:xfrm>
            <a:off x="2964427" y="513735"/>
            <a:ext cx="9527458" cy="1200329"/>
          </a:xfrm>
          <a:prstGeom prst="rect">
            <a:avLst/>
          </a:prstGeom>
          <a:noFill/>
        </p:spPr>
        <p:txBody>
          <a:bodyPr wrap="square" rtlCol="0">
            <a:spAutoFit/>
          </a:bodyPr>
          <a:lstStyle/>
          <a:p>
            <a:r>
              <a:rPr lang="el-GR" sz="7200" dirty="0">
                <a:solidFill>
                  <a:schemeClr val="accent2">
                    <a:lumMod val="75000"/>
                  </a:schemeClr>
                </a:solidFill>
              </a:rPr>
              <a:t>Ο χαρταετός </a:t>
            </a:r>
          </a:p>
        </p:txBody>
      </p:sp>
      <p:sp>
        <p:nvSpPr>
          <p:cNvPr id="11" name="TextBox 10">
            <a:extLst>
              <a:ext uri="{FF2B5EF4-FFF2-40B4-BE49-F238E27FC236}">
                <a16:creationId xmlns:a16="http://schemas.microsoft.com/office/drawing/2014/main" id="{3899DB8C-0D77-4E74-951A-D7922BBCD888}"/>
              </a:ext>
            </a:extLst>
          </p:cNvPr>
          <p:cNvSpPr txBox="1"/>
          <p:nvPr/>
        </p:nvSpPr>
        <p:spPr>
          <a:xfrm>
            <a:off x="5756787" y="2098170"/>
            <a:ext cx="6245942" cy="1938992"/>
          </a:xfrm>
          <a:prstGeom prst="rect">
            <a:avLst/>
          </a:prstGeom>
          <a:noFill/>
        </p:spPr>
        <p:txBody>
          <a:bodyPr wrap="square">
            <a:spAutoFit/>
          </a:bodyPr>
          <a:lstStyle/>
          <a:p>
            <a:r>
              <a:rPr lang="el-GR" sz="2400" dirty="0">
                <a:solidFill>
                  <a:schemeClr val="accent4">
                    <a:lumMod val="75000"/>
                  </a:schemeClr>
                </a:solidFill>
              </a:rPr>
              <a:t>Το πέταγμά του στα ύψη και ο χορός του με τον άνεμο, ψηλά στον καταγάλανο ουρανό, υποδηλώνει την ανάταση, την κάθαρση της ψυχής μετά το διονυσιακό ξεφάντωμα της Αποκριάς. </a:t>
            </a:r>
          </a:p>
        </p:txBody>
      </p:sp>
      <p:sp>
        <p:nvSpPr>
          <p:cNvPr id="17" name="TextBox 16">
            <a:extLst>
              <a:ext uri="{FF2B5EF4-FFF2-40B4-BE49-F238E27FC236}">
                <a16:creationId xmlns:a16="http://schemas.microsoft.com/office/drawing/2014/main" id="{4298CAF9-5790-4574-8E5D-54AC29BC4135}"/>
              </a:ext>
            </a:extLst>
          </p:cNvPr>
          <p:cNvSpPr txBox="1"/>
          <p:nvPr/>
        </p:nvSpPr>
        <p:spPr>
          <a:xfrm>
            <a:off x="5568283" y="4312940"/>
            <a:ext cx="6245942" cy="1938992"/>
          </a:xfrm>
          <a:prstGeom prst="rect">
            <a:avLst/>
          </a:prstGeom>
          <a:noFill/>
        </p:spPr>
        <p:txBody>
          <a:bodyPr wrap="square">
            <a:spAutoFit/>
          </a:bodyPr>
          <a:lstStyle/>
          <a:p>
            <a:r>
              <a:rPr lang="el-GR" sz="2400" dirty="0">
                <a:solidFill>
                  <a:schemeClr val="accent4">
                    <a:lumMod val="75000"/>
                  </a:schemeClr>
                </a:solidFill>
              </a:rPr>
              <a:t>Ο Χαρταετός έφτασε στην Ελλάδα πρώτα από τα λιμάνια Ανατολής, τα λιμάνια της Επτανήσου, των Πατρών και ακολούθησαν τα αστικά κέντρα, όπου μπορούσε κανείς να αγοράσει σπάγκο και χρωματιστό χαρτί</a:t>
            </a:r>
          </a:p>
        </p:txBody>
      </p:sp>
    </p:spTree>
    <p:extLst>
      <p:ext uri="{BB962C8B-B14F-4D97-AF65-F5344CB8AC3E}">
        <p14:creationId xmlns:p14="http://schemas.microsoft.com/office/powerpoint/2010/main" val="4259318063"/>
      </p:ext>
    </p:extLst>
  </p:cSld>
  <p:clrMapOvr>
    <a:masterClrMapping/>
  </p:clrMapOvr>
  <mc:AlternateContent xmlns:mc="http://schemas.openxmlformats.org/markup-compatibility/2006" xmlns:p14="http://schemas.microsoft.com/office/powerpoint/2010/main">
    <mc:Choice Requires="p14">
      <p:transition spd="slow" p14:dur="2000" advTm="2684"/>
    </mc:Choice>
    <mc:Fallback xmlns="">
      <p:transition spd="slow" advTm="2684"/>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599</Words>
  <Application>Microsoft Office PowerPoint</Application>
  <PresentationFormat>Ευρεία οθόνη</PresentationFormat>
  <Paragraphs>27</Paragraphs>
  <Slides>10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Calibri</vt:lpstr>
      <vt:lpstr>Calibri Light</vt:lpstr>
      <vt:lpstr>PT Sans</vt:lpstr>
      <vt:lpstr>Roboto</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georgios nathanail</dc:creator>
  <cp:lastModifiedBy>ΑΛΕΞΙΑ</cp:lastModifiedBy>
  <cp:revision>16</cp:revision>
  <dcterms:created xsi:type="dcterms:W3CDTF">2021-03-12T16:29:42Z</dcterms:created>
  <dcterms:modified xsi:type="dcterms:W3CDTF">2021-03-14T19:15:47Z</dcterms:modified>
</cp:coreProperties>
</file>