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59" r:id="rId7"/>
    <p:sldId id="264" r:id="rId8"/>
    <p:sldId id="267" r:id="rId9"/>
    <p:sldId id="268" r:id="rId10"/>
    <p:sldId id="269" r:id="rId11"/>
    <p:sldId id="270" r:id="rId12"/>
    <p:sldId id="271" r:id="rId13"/>
    <p:sldId id="275" r:id="rId14"/>
    <p:sldId id="273"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1170FA-155C-4612-BD6E-99FFBC157FF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C935D8EF-838F-4F57-8FB8-3C58244734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701F8A7E-DAC2-4490-BD6A-173FCAEB0A05}"/>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4B3D8456-7B5B-4B7D-A5A6-9AA9CC3EE1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46D688A4-0EF3-48F5-BAB3-3B55D6C3D7E7}"/>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353503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88DA1C0-A147-4962-B3C2-06DB2B24BA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FC1DA5CB-B76A-43A9-9B4A-82B2A900283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001B77B5-FAF0-421E-92AC-2FABD1D3E68A}"/>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5538555A-ABA6-4241-B400-A5B3887A923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C869A04-1728-4783-A04C-EF44FF5E86B3}"/>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285198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3FAB03BB-3EC8-43CA-BD43-CAD3AC2D1A5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24942EA9-1F37-42BB-9AA9-3712F5E81B1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C1F03E8-6DDF-4CDC-B9DF-105D2614EB0F}"/>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17787DB5-58DE-49D9-B538-BABDB685A80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FC0C9E4-49BF-4361-BD2A-43D8ACF4339F}"/>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245981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B32FB0-19C0-4BDE-87F2-0D23DDA7B64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6BF410E3-7B73-497E-A46F-6027C64CB9E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3D243863-57FB-4FA1-835B-BE36B52D7A25}"/>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98028B07-67FA-49DB-B120-D3A491F5E25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B949041-F067-41EE-A6CB-A56890F0E9EA}"/>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347915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7E026FB-1215-4852-967A-F7B7126A3D9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62E3215-0A25-4206-89DC-E0B63C871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7D4F0861-A404-4AB5-8544-94EDC9C1C76A}"/>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31CB97CA-F64D-4D8F-8EDC-24C4AF90E8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0CE8906-81B3-40E2-8A01-073C0FEEB382}"/>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171363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0F4041B-375D-4C8C-9228-DFE7272053B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1FA93783-D141-4490-9D7F-69EE14D7F47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8E391778-BFF8-4A70-8C21-D68C64A3598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9DB04699-43EF-4440-A528-415BCC089916}"/>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6" name="Θέση υποσέλιδου 5">
            <a:extLst>
              <a:ext uri="{FF2B5EF4-FFF2-40B4-BE49-F238E27FC236}">
                <a16:creationId xmlns:a16="http://schemas.microsoft.com/office/drawing/2014/main" xmlns="" id="{486707F9-5AAF-427B-89D5-068646321F5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321DCD1C-4979-4AAE-80D5-B2997B93F907}"/>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10924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666F2B7-8F92-43B5-A4E2-267782650F7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51A0B7CA-AD9F-4B56-8595-CF355AC9BA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4A5CB6BE-3344-4431-BE4D-B6D9672B027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BE49F05E-FB15-4388-88D4-31E5994AF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57EB9FDE-67F7-4D6B-9813-1BF9842132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08CDE8A6-3A13-4855-997D-89DE0E0F8198}"/>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8" name="Θέση υποσέλιδου 7">
            <a:extLst>
              <a:ext uri="{FF2B5EF4-FFF2-40B4-BE49-F238E27FC236}">
                <a16:creationId xmlns:a16="http://schemas.microsoft.com/office/drawing/2014/main" xmlns="" id="{3B174F23-6AA4-49C7-80AA-5EA7297AF91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8AF1A809-D210-4DD4-A2FF-13B5A963B905}"/>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111849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FF5D893-9C63-4C5E-9ACC-D5820D2ABD1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480292FF-F174-4C33-AAC5-769C15D476CC}"/>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4" name="Θέση υποσέλιδου 3">
            <a:extLst>
              <a:ext uri="{FF2B5EF4-FFF2-40B4-BE49-F238E27FC236}">
                <a16:creationId xmlns:a16="http://schemas.microsoft.com/office/drawing/2014/main" xmlns="" id="{AEE85FB4-BC40-4F21-BC00-B7E37FB8FA7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59B2940C-0FC7-499A-B3BB-EB95E285C9ED}"/>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364291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A5C4E3AD-7FFE-4968-BFCF-6F576BE151E4}"/>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3" name="Θέση υποσέλιδου 2">
            <a:extLst>
              <a:ext uri="{FF2B5EF4-FFF2-40B4-BE49-F238E27FC236}">
                <a16:creationId xmlns:a16="http://schemas.microsoft.com/office/drawing/2014/main" xmlns="" id="{683537CD-B47F-4798-ADB2-0373763D2DA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DF73E8F5-8A16-451F-A81D-00DFDA92ACDE}"/>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1257074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0E72428-E447-41A5-AD7D-E4A9A3938A0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3D45DA0-4BA8-439E-9621-35C180C272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94F96F28-0D29-44CC-A2AE-C2FE4FB9A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21BCF5B6-83D9-4182-943F-F58F0D6D27DF}"/>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6" name="Θέση υποσέλιδου 5">
            <a:extLst>
              <a:ext uri="{FF2B5EF4-FFF2-40B4-BE49-F238E27FC236}">
                <a16:creationId xmlns:a16="http://schemas.microsoft.com/office/drawing/2014/main" xmlns="" id="{1E94BA1F-A00F-44F0-ACF5-92D3A08920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FB5206A-4656-49DA-B6A2-C4B4BAADB285}"/>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164636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7C1293-D414-4F1B-B5F1-87CD16219B5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69C49CFA-0810-43D6-A450-B425104ED3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241EF1F5-9B67-4362-9F30-65F9E1969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141E5261-8276-4700-A95C-DADC9B5E329D}"/>
              </a:ext>
            </a:extLst>
          </p:cNvPr>
          <p:cNvSpPr>
            <a:spLocks noGrp="1"/>
          </p:cNvSpPr>
          <p:nvPr>
            <p:ph type="dt" sz="half" idx="10"/>
          </p:nvPr>
        </p:nvSpPr>
        <p:spPr/>
        <p:txBody>
          <a:bodyPr/>
          <a:lstStyle/>
          <a:p>
            <a:fld id="{142547E4-D856-499A-9D9B-4A5D3E5153BA}" type="datetimeFigureOut">
              <a:rPr lang="el-GR" smtClean="0"/>
              <a:t>20/12/2020</a:t>
            </a:fld>
            <a:endParaRPr lang="el-GR"/>
          </a:p>
        </p:txBody>
      </p:sp>
      <p:sp>
        <p:nvSpPr>
          <p:cNvPr id="6" name="Θέση υποσέλιδου 5">
            <a:extLst>
              <a:ext uri="{FF2B5EF4-FFF2-40B4-BE49-F238E27FC236}">
                <a16:creationId xmlns:a16="http://schemas.microsoft.com/office/drawing/2014/main" xmlns="" id="{FB454089-061C-4A57-B204-F3AE1AE1759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293B94E8-7209-41E5-8B11-F0F91A20338A}"/>
              </a:ext>
            </a:extLst>
          </p:cNvPr>
          <p:cNvSpPr>
            <a:spLocks noGrp="1"/>
          </p:cNvSpPr>
          <p:nvPr>
            <p:ph type="sldNum" sz="quarter" idx="12"/>
          </p:nvPr>
        </p:nvSpPr>
        <p:spPr/>
        <p:txBody>
          <a:bodyPr/>
          <a:lstStyle/>
          <a:p>
            <a:fld id="{E7DD63FD-270F-4580-9323-FC192903555E}" type="slidenum">
              <a:rPr lang="el-GR" smtClean="0"/>
              <a:t>‹#›</a:t>
            </a:fld>
            <a:endParaRPr lang="el-GR"/>
          </a:p>
        </p:txBody>
      </p:sp>
    </p:spTree>
    <p:extLst>
      <p:ext uri="{BB962C8B-B14F-4D97-AF65-F5344CB8AC3E}">
        <p14:creationId xmlns:p14="http://schemas.microsoft.com/office/powerpoint/2010/main" val="3507842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F2EDEF83-C4C4-4800-B5BC-1F0878A3F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7C96DC8-4CD3-45A1-862E-64C41C9CC1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96E5F75-00D7-45DB-A3ED-A5658E229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547E4-D856-499A-9D9B-4A5D3E5153BA}" type="datetimeFigureOut">
              <a:rPr lang="el-GR" smtClean="0"/>
              <a:t>20/12/2020</a:t>
            </a:fld>
            <a:endParaRPr lang="el-GR"/>
          </a:p>
        </p:txBody>
      </p:sp>
      <p:sp>
        <p:nvSpPr>
          <p:cNvPr id="5" name="Θέση υποσέλιδου 4">
            <a:extLst>
              <a:ext uri="{FF2B5EF4-FFF2-40B4-BE49-F238E27FC236}">
                <a16:creationId xmlns:a16="http://schemas.microsoft.com/office/drawing/2014/main" xmlns="" id="{1378115B-FCF3-4014-8027-4847CF5671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7164615B-6FCA-4E38-A7B8-455E2084B7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D63FD-270F-4580-9323-FC192903555E}" type="slidenum">
              <a:rPr lang="el-GR" smtClean="0"/>
              <a:t>‹#›</a:t>
            </a:fld>
            <a:endParaRPr lang="el-GR"/>
          </a:p>
        </p:txBody>
      </p:sp>
    </p:spTree>
    <p:extLst>
      <p:ext uri="{BB962C8B-B14F-4D97-AF65-F5344CB8AC3E}">
        <p14:creationId xmlns:p14="http://schemas.microsoft.com/office/powerpoint/2010/main" val="243728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Εικονίδιο γκι Χριστουγέννων Διανυσματική απεικόνιση - εικονογραφία από  χριστουγέννων, γκι: 27389121">
            <a:extLst>
              <a:ext uri="{FF2B5EF4-FFF2-40B4-BE49-F238E27FC236}">
                <a16:creationId xmlns:a16="http://schemas.microsoft.com/office/drawing/2014/main" xmlns="" id="{FBEA7285-293F-4E4B-9EB1-A9B916B744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8743" y="3429000"/>
            <a:ext cx="3433257" cy="36705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Γκι Φωτογραφίες Αρχείου, Royalty Free Γκι Εικόνες | Depositphotos®">
            <a:extLst>
              <a:ext uri="{FF2B5EF4-FFF2-40B4-BE49-F238E27FC236}">
                <a16:creationId xmlns:a16="http://schemas.microsoft.com/office/drawing/2014/main" xmlns="" id="{580FC4DF-8234-4451-BE99-EBAF3381C9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178" y="3840480"/>
            <a:ext cx="2919231" cy="29192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8F57558A-33DB-4204-91DB-EEE0F1CB3196}"/>
              </a:ext>
            </a:extLst>
          </p:cNvPr>
          <p:cNvSpPr txBox="1"/>
          <p:nvPr/>
        </p:nvSpPr>
        <p:spPr>
          <a:xfrm>
            <a:off x="2607810" y="1455002"/>
            <a:ext cx="7171508" cy="830997"/>
          </a:xfrm>
          <a:prstGeom prst="rect">
            <a:avLst/>
          </a:prstGeom>
          <a:solidFill>
            <a:srgbClr val="FFCC99"/>
          </a:solidFill>
          <a:ln>
            <a:solidFill>
              <a:srgbClr val="00B050"/>
            </a:solidFill>
          </a:ln>
        </p:spPr>
        <p:txBody>
          <a:bodyPr wrap="square" rtlCol="0">
            <a:spAutoFit/>
          </a:bodyPr>
          <a:lstStyle/>
          <a:p>
            <a:r>
              <a:rPr lang="el-GR" sz="4800" dirty="0">
                <a:solidFill>
                  <a:srgbClr val="0070C0"/>
                </a:solidFill>
              </a:rPr>
              <a:t> Η ΓΕΝΝΗΣΗ ΤΟΥ ΧΡΙΣΤΟΥ</a:t>
            </a:r>
          </a:p>
        </p:txBody>
      </p:sp>
      <p:pic>
        <p:nvPicPr>
          <p:cNvPr id="2" name="Picture 4" descr="Χιονονιφάδα Ασημί Glitter 1τεμ. | Craftbox.gr">
            <a:extLst>
              <a:ext uri="{FF2B5EF4-FFF2-40B4-BE49-F238E27FC236}">
                <a16:creationId xmlns:a16="http://schemas.microsoft.com/office/drawing/2014/main" xmlns="" id="{4449BA9B-0DA7-47B1-BA96-9D24B5EF14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79318" y="472775"/>
            <a:ext cx="1454739" cy="13977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Χιονονιφάδα Ασημί Glitter 1τεμ. | Craftbox.gr">
            <a:extLst>
              <a:ext uri="{FF2B5EF4-FFF2-40B4-BE49-F238E27FC236}">
                <a16:creationId xmlns:a16="http://schemas.microsoft.com/office/drawing/2014/main" xmlns="" id="{6F2A2E9F-3729-46D4-8B40-277A15EDE2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466" y="307984"/>
            <a:ext cx="1853157" cy="16459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Χιονονιφάδα Ασημί Glitter 1τεμ. | Craftbox.gr">
            <a:extLst>
              <a:ext uri="{FF2B5EF4-FFF2-40B4-BE49-F238E27FC236}">
                <a16:creationId xmlns:a16="http://schemas.microsoft.com/office/drawing/2014/main" xmlns="" id="{D2233271-3A19-4CCD-9CE7-518069D701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6848" y="3126735"/>
            <a:ext cx="1925003" cy="141411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Χιονονιφάδα Ασημί Glitter 1τεμ. | Craftbox.gr">
            <a:extLst>
              <a:ext uri="{FF2B5EF4-FFF2-40B4-BE49-F238E27FC236}">
                <a16:creationId xmlns:a16="http://schemas.microsoft.com/office/drawing/2014/main" xmlns="" id="{345CC860-D27C-4F20-854B-218803067F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7527" y="4108175"/>
            <a:ext cx="1731852" cy="15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3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fade">
                                      <p:cBhvr>
                                        <p:cTn id="13" dur="5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eis-magoi660">
            <a:extLst>
              <a:ext uri="{FF2B5EF4-FFF2-40B4-BE49-F238E27FC236}">
                <a16:creationId xmlns:a16="http://schemas.microsoft.com/office/drawing/2014/main" xmlns="" id="{2E567008-1EBC-46B3-8231-C2A05017A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2918" y="3429000"/>
            <a:ext cx="4153559" cy="29693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Τρεις σοφοί - Τρεις βασιλιάδες :: Πολυμέσα :: Το Ελληνικό Ψηφιακό Αρχείο  της Χριστιανικής Πίστης">
            <a:extLst>
              <a:ext uri="{FF2B5EF4-FFF2-40B4-BE49-F238E27FC236}">
                <a16:creationId xmlns:a16="http://schemas.microsoft.com/office/drawing/2014/main" xmlns="" id="{158E40D5-ACE8-439B-9A46-3964802C9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1499" y="204952"/>
            <a:ext cx="4921467" cy="302697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xmlns="" id="{252803D4-3DEC-4D75-BC9B-5925AB5577E6}"/>
                  </a:ext>
                </a:extLst>
              </p:cNvPr>
              <p:cNvSpPr txBox="1"/>
              <p:nvPr/>
            </p:nvSpPr>
            <p:spPr>
              <a:xfrm>
                <a:off x="470339" y="748862"/>
                <a:ext cx="5328745" cy="5693866"/>
              </a:xfrm>
              <a:prstGeom prst="rect">
                <a:avLst/>
              </a:prstGeom>
              <a:noFill/>
            </p:spPr>
            <p:txBody>
              <a:bodyPr wrap="square" rtlCol="0">
                <a:spAutoFit/>
              </a:bodyPr>
              <a:lstStyle/>
              <a:p>
                <a:r>
                  <a:rPr lang="el-GR" sz="2800" dirty="0"/>
                  <a:t>Οι σοφοί ακολούθησαν το άστρο για πολλά χιλιόμετρα μέχρι που αυτό σταμάτησε πάνω από τον στάβλο που γεννήθηκε ο Ιησούς.</a:t>
                </a:r>
                <a14:m>
                  <m:oMath xmlns:m="http://schemas.openxmlformats.org/officeDocument/2006/math">
                    <m:r>
                      <a:rPr lang="el-GR" sz="2800" i="1" smtClean="0">
                        <a:latin typeface="Cambria Math" panose="02040503050406030204" pitchFamily="18" charset="0"/>
                        <a:ea typeface="Cambria Math" panose="02040503050406030204" pitchFamily="18" charset="0"/>
                      </a:rPr>
                      <m:t>≪</m:t>
                    </m:r>
                  </m:oMath>
                </a14:m>
                <a:r>
                  <a:rPr lang="el-GR" sz="2800" dirty="0"/>
                  <a:t>Ψάχνουμε  τον  νεογέννητο βασιλιά</a:t>
                </a:r>
                <a14:m>
                  <m:oMath xmlns:m="http://schemas.openxmlformats.org/officeDocument/2006/math">
                    <m:r>
                      <a:rPr lang="el-GR" sz="2800" i="1" smtClean="0">
                        <a:latin typeface="Cambria Math" panose="02040503050406030204" pitchFamily="18" charset="0"/>
                        <a:ea typeface="Cambria Math" panose="02040503050406030204" pitchFamily="18" charset="0"/>
                      </a:rPr>
                      <m:t>≫</m:t>
                    </m:r>
                    <m:r>
                      <a:rPr lang="el-GR" sz="2800" b="0" i="0" smtClean="0">
                        <a:latin typeface="Cambria Math" panose="02040503050406030204" pitchFamily="18" charset="0"/>
                        <a:ea typeface="Cambria Math" panose="02040503050406030204" pitchFamily="18" charset="0"/>
                      </a:rPr>
                      <m:t>, </m:t>
                    </m:r>
                    <m:r>
                      <m:rPr>
                        <m:sty m:val="p"/>
                      </m:rPr>
                      <a:rPr lang="el-GR" sz="2800" b="0" i="0" smtClean="0">
                        <a:latin typeface="Cambria Math" panose="02040503050406030204" pitchFamily="18" charset="0"/>
                        <a:ea typeface="Cambria Math" panose="02040503050406030204" pitchFamily="18" charset="0"/>
                      </a:rPr>
                      <m:t>είπαν</m:t>
                    </m:r>
                    <m:r>
                      <a:rPr lang="el-GR" sz="2800" b="0" i="0" smtClean="0">
                        <a:latin typeface="Cambria Math" panose="02040503050406030204" pitchFamily="18" charset="0"/>
                        <a:ea typeface="Cambria Math" panose="02040503050406030204" pitchFamily="18" charset="0"/>
                      </a:rPr>
                      <m:t> </m:t>
                    </m:r>
                    <m:r>
                      <a:rPr lang="el-GR" sz="2800" b="0" i="1" smtClean="0">
                        <a:latin typeface="Cambria Math" panose="02040503050406030204" pitchFamily="18" charset="0"/>
                        <a:ea typeface="Cambria Math" panose="02040503050406030204" pitchFamily="18" charset="0"/>
                      </a:rPr>
                      <m:t>≪</m:t>
                    </m:r>
                  </m:oMath>
                </a14:m>
                <a:r>
                  <a:rPr lang="el-GR" sz="2800" dirty="0"/>
                  <a:t> Ένα λαμπρό αστέρι μας οδήγησε από πολύ μακριά ως εδώ</a:t>
                </a:r>
                <a14:m>
                  <m:oMath xmlns:m="http://schemas.openxmlformats.org/officeDocument/2006/math">
                    <m:r>
                      <a:rPr lang="el-GR" sz="2800" i="1" smtClean="0">
                        <a:latin typeface="Cambria Math" panose="02040503050406030204" pitchFamily="18" charset="0"/>
                        <a:ea typeface="Cambria Math" panose="02040503050406030204" pitchFamily="18" charset="0"/>
                      </a:rPr>
                      <m:t>≫</m:t>
                    </m:r>
                  </m:oMath>
                </a14:m>
                <a:r>
                  <a:rPr lang="el-GR" sz="2800" dirty="0"/>
                  <a:t> Τότε ο Ιωσήφ τους έδειξε τη φάτνη. Αυτοί κατάλαβαν και γονάτισαν μπροστά στο γιο του Θεού, τον Ιησού. Του πρόσφεραν πολύτιμα δώρα όπως χρυσό, λιβάνι και σμύρνα.</a:t>
                </a:r>
              </a:p>
            </p:txBody>
          </p:sp>
        </mc:Choice>
        <mc:Fallback xmlns="">
          <p:sp>
            <p:nvSpPr>
              <p:cNvPr id="2" name="TextBox 1">
                <a:extLst>
                  <a:ext uri="{FF2B5EF4-FFF2-40B4-BE49-F238E27FC236}">
                    <a16:creationId xmlns:a16="http://schemas.microsoft.com/office/drawing/2014/main" id="{252803D4-3DEC-4D75-BC9B-5925AB5577E6}"/>
                  </a:ext>
                </a:extLst>
              </p:cNvPr>
              <p:cNvSpPr txBox="1">
                <a:spLocks noRot="1" noChangeAspect="1" noMove="1" noResize="1" noEditPoints="1" noAdjustHandles="1" noChangeArrowheads="1" noChangeShapeType="1" noTextEdit="1"/>
              </p:cNvSpPr>
              <p:nvPr/>
            </p:nvSpPr>
            <p:spPr>
              <a:xfrm>
                <a:off x="470339" y="748862"/>
                <a:ext cx="5328745" cy="5693866"/>
              </a:xfrm>
              <a:prstGeom prst="rect">
                <a:avLst/>
              </a:prstGeom>
              <a:blipFill>
                <a:blip r:embed="rId4"/>
                <a:stretch>
                  <a:fillRect l="-2288" t="-1071" r="-2746" b="-2141"/>
                </a:stretch>
              </a:blipFill>
            </p:spPr>
            <p:txBody>
              <a:bodyPr/>
              <a:lstStyle/>
              <a:p>
                <a:r>
                  <a:rPr lang="el-GR">
                    <a:noFill/>
                  </a:rPr>
                  <a:t> </a:t>
                </a:r>
              </a:p>
            </p:txBody>
          </p:sp>
        </mc:Fallback>
      </mc:AlternateContent>
    </p:spTree>
    <p:extLst>
      <p:ext uri="{BB962C8B-B14F-4D97-AF65-F5344CB8AC3E}">
        <p14:creationId xmlns:p14="http://schemas.microsoft.com/office/powerpoint/2010/main" val="48833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D81F572-566D-4B7C-BC4C-D722C6A695A8}"/>
              </a:ext>
            </a:extLst>
          </p:cNvPr>
          <p:cNvSpPr txBox="1"/>
          <p:nvPr/>
        </p:nvSpPr>
        <p:spPr>
          <a:xfrm>
            <a:off x="413845" y="300759"/>
            <a:ext cx="4899134" cy="5693866"/>
          </a:xfrm>
          <a:prstGeom prst="rect">
            <a:avLst/>
          </a:prstGeom>
          <a:noFill/>
        </p:spPr>
        <p:txBody>
          <a:bodyPr wrap="square">
            <a:spAutoFit/>
          </a:bodyPr>
          <a:lstStyle/>
          <a:p>
            <a:r>
              <a:rPr lang="el-GR" sz="2800" dirty="0"/>
              <a:t>Την επόμενη μέρα, οι τρεις σοφοί ξεκίνησαν για το παλάτι του Ηρώδη. Στο δρόμο άρχισαν να κουράζονται και είπαν να ξαποστάσουν λίγο. Μετά από λίγο αποκοιμήθηκαν και στο όνειρο τους είδαν έναν άγγελο να τους λέει να μην πάνε στον Ηρώδη γιατί ήθελε να κάνει κακό στον Ιησού. Μόλις ξύπνησαν οι σοφοί άλλαξαν τον δρόμο τους και δεν πήγαν ποτέ στον Ηρώδη. </a:t>
            </a:r>
          </a:p>
        </p:txBody>
      </p:sp>
      <p:pic>
        <p:nvPicPr>
          <p:cNvPr id="3074" name="Picture 2">
            <a:extLst>
              <a:ext uri="{FF2B5EF4-FFF2-40B4-BE49-F238E27FC236}">
                <a16:creationId xmlns:a16="http://schemas.microsoft.com/office/drawing/2014/main" xmlns="" id="{C7A459D0-6A5A-4915-B1EA-31D61399D3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648" y="1939159"/>
            <a:ext cx="6337738" cy="46981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4D322861-806A-47BD-8129-84B9F281B13E}"/>
              </a:ext>
            </a:extLst>
          </p:cNvPr>
          <p:cNvSpPr txBox="1"/>
          <p:nvPr/>
        </p:nvSpPr>
        <p:spPr>
          <a:xfrm>
            <a:off x="6721365" y="1024760"/>
            <a:ext cx="4682359" cy="646331"/>
          </a:xfrm>
          <a:prstGeom prst="rect">
            <a:avLst/>
          </a:prstGeom>
          <a:noFill/>
        </p:spPr>
        <p:txBody>
          <a:bodyPr wrap="square" rtlCol="0">
            <a:spAutoFit/>
          </a:bodyPr>
          <a:lstStyle/>
          <a:p>
            <a:r>
              <a:rPr lang="el-GR" sz="3600" dirty="0"/>
              <a:t>ΤΟ ΠΑΛΑΤΙ ΤΟΥ ΗΡΩΔΗ</a:t>
            </a:r>
          </a:p>
        </p:txBody>
      </p:sp>
    </p:spTree>
    <p:extLst>
      <p:ext uri="{BB962C8B-B14F-4D97-AF65-F5344CB8AC3E}">
        <p14:creationId xmlns:p14="http://schemas.microsoft.com/office/powerpoint/2010/main" val="191120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1E734BD-ED57-4C6C-A561-278D863490A4}"/>
              </a:ext>
            </a:extLst>
          </p:cNvPr>
          <p:cNvSpPr txBox="1"/>
          <p:nvPr/>
        </p:nvSpPr>
        <p:spPr>
          <a:xfrm>
            <a:off x="271954" y="225322"/>
            <a:ext cx="6396859" cy="5509200"/>
          </a:xfrm>
          <a:prstGeom prst="rect">
            <a:avLst/>
          </a:prstGeom>
          <a:noFill/>
        </p:spPr>
        <p:txBody>
          <a:bodyPr wrap="square">
            <a:spAutoFit/>
          </a:bodyPr>
          <a:lstStyle/>
          <a:p>
            <a:r>
              <a:rPr lang="el-GR" sz="3200" b="0" i="0" dirty="0">
                <a:solidFill>
                  <a:srgbClr val="444444"/>
                </a:solidFill>
                <a:effectLst/>
                <a:latin typeface="Open Sans"/>
              </a:rPr>
              <a:t>Η Μαρία και ο Ιωσήφ ήταν περήφανοι και είχαν τόση χαρά μέσα τους. Ήξεραν και οι δύο ότι ο Ιησούς ήταν ένα ξεχωριστό μωρό. Όταν θα μεγάλωνε ήξεραν πως είχε πολλά να κάνει για τον κόσμο. Όλοι οι άνθρωποι θα τον αγαπούσαν και θα θυμόντουσαν τη γέννησή του γιορτάζοντας εκείνη τη μέρα σαν μια μέρα ΑΓΑΠΗΣ και ΕΙΡΗΝΗΣ</a:t>
            </a:r>
            <a:endParaRPr lang="el-GR" sz="3200" dirty="0"/>
          </a:p>
        </p:txBody>
      </p:sp>
      <p:pic>
        <p:nvPicPr>
          <p:cNvPr id="4098" name="Picture 2" descr="Γιατί Έχουμε Tέτοια Εμμονή με το Θείο Βρέφος;">
            <a:extLst>
              <a:ext uri="{FF2B5EF4-FFF2-40B4-BE49-F238E27FC236}">
                <a16:creationId xmlns:a16="http://schemas.microsoft.com/office/drawing/2014/main" xmlns="" id="{8D591F5C-D1CA-421E-9941-6857FA27AE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0607" y="0"/>
            <a:ext cx="4841735" cy="37029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METIKO ΔΗΜΟΣΙΕΥΜΑ: «Ο Ιησούς και η Παναγία ήταν τρανσέξουαλ»… – Voice News">
            <a:extLst>
              <a:ext uri="{FF2B5EF4-FFF2-40B4-BE49-F238E27FC236}">
                <a16:creationId xmlns:a16="http://schemas.microsoft.com/office/drawing/2014/main" xmlns="" id="{97643A20-B0C4-4B0C-A37D-CD6F61332E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8510" y="3994754"/>
            <a:ext cx="3930869" cy="273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52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8C6C815-75D1-4306-ABC2-199D1D3B2777}"/>
              </a:ext>
            </a:extLst>
          </p:cNvPr>
          <p:cNvSpPr txBox="1"/>
          <p:nvPr/>
        </p:nvSpPr>
        <p:spPr>
          <a:xfrm>
            <a:off x="1392621" y="709448"/>
            <a:ext cx="10216055" cy="1754326"/>
          </a:xfrm>
          <a:prstGeom prst="rect">
            <a:avLst/>
          </a:prstGeom>
          <a:noFill/>
        </p:spPr>
        <p:txBody>
          <a:bodyPr wrap="square" rtlCol="0">
            <a:spAutoFit/>
          </a:bodyPr>
          <a:lstStyle/>
          <a:p>
            <a:r>
              <a:rPr lang="el-GR" sz="5400" dirty="0">
                <a:solidFill>
                  <a:srgbClr val="FF0000"/>
                </a:solidFill>
              </a:rPr>
              <a:t>Ευχαριστώ που παρακολουθήσατε την παρουσίαση μου  </a:t>
            </a:r>
          </a:p>
        </p:txBody>
      </p:sp>
      <p:sp>
        <p:nvSpPr>
          <p:cNvPr id="3" name="TextBox 2">
            <a:extLst>
              <a:ext uri="{FF2B5EF4-FFF2-40B4-BE49-F238E27FC236}">
                <a16:creationId xmlns:a16="http://schemas.microsoft.com/office/drawing/2014/main" xmlns="" id="{B0F21C0E-6FE6-4556-ABD0-C8CD2854D593}"/>
              </a:ext>
            </a:extLst>
          </p:cNvPr>
          <p:cNvSpPr txBox="1"/>
          <p:nvPr/>
        </p:nvSpPr>
        <p:spPr>
          <a:xfrm>
            <a:off x="3407978" y="3075057"/>
            <a:ext cx="7772400" cy="707886"/>
          </a:xfrm>
          <a:prstGeom prst="rect">
            <a:avLst/>
          </a:prstGeom>
          <a:noFill/>
        </p:spPr>
        <p:txBody>
          <a:bodyPr wrap="square" rtlCol="0">
            <a:spAutoFit/>
          </a:bodyPr>
          <a:lstStyle/>
          <a:p>
            <a:r>
              <a:rPr lang="el-GR" sz="4000" dirty="0">
                <a:solidFill>
                  <a:srgbClr val="00B050"/>
                </a:solidFill>
              </a:rPr>
              <a:t>Ελπίζω να σας άρεσε </a:t>
            </a:r>
          </a:p>
        </p:txBody>
      </p:sp>
      <p:sp>
        <p:nvSpPr>
          <p:cNvPr id="4" name="Καρδιά 3">
            <a:extLst>
              <a:ext uri="{FF2B5EF4-FFF2-40B4-BE49-F238E27FC236}">
                <a16:creationId xmlns:a16="http://schemas.microsoft.com/office/drawing/2014/main" xmlns="" id="{5C209B1D-E4BC-4785-8A5E-A9770A2E2D90}"/>
              </a:ext>
            </a:extLst>
          </p:cNvPr>
          <p:cNvSpPr/>
          <p:nvPr/>
        </p:nvSpPr>
        <p:spPr>
          <a:xfrm>
            <a:off x="8865474" y="2078278"/>
            <a:ext cx="1933905" cy="1993557"/>
          </a:xfrm>
          <a:prstGeom prst="hea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Καρδιά 4">
            <a:extLst>
              <a:ext uri="{FF2B5EF4-FFF2-40B4-BE49-F238E27FC236}">
                <a16:creationId xmlns:a16="http://schemas.microsoft.com/office/drawing/2014/main" xmlns="" id="{44A92659-00F4-4B5B-97D5-412BA2238D54}"/>
              </a:ext>
            </a:extLst>
          </p:cNvPr>
          <p:cNvSpPr/>
          <p:nvPr/>
        </p:nvSpPr>
        <p:spPr>
          <a:xfrm>
            <a:off x="583324" y="2786164"/>
            <a:ext cx="2015357" cy="1993557"/>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Καρδιά 5">
            <a:extLst>
              <a:ext uri="{FF2B5EF4-FFF2-40B4-BE49-F238E27FC236}">
                <a16:creationId xmlns:a16="http://schemas.microsoft.com/office/drawing/2014/main" xmlns="" id="{ED6079DF-FB62-4F93-8F89-077137F13754}"/>
              </a:ext>
            </a:extLst>
          </p:cNvPr>
          <p:cNvSpPr/>
          <p:nvPr/>
        </p:nvSpPr>
        <p:spPr>
          <a:xfrm>
            <a:off x="5323489" y="4394226"/>
            <a:ext cx="2015357" cy="2056662"/>
          </a:xfrm>
          <a:prstGeom prst="hear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4847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5CB7A65-DC66-4CB3-8147-C7E15EBC5358}"/>
              </a:ext>
            </a:extLst>
          </p:cNvPr>
          <p:cNvSpPr txBox="1"/>
          <p:nvPr/>
        </p:nvSpPr>
        <p:spPr>
          <a:xfrm>
            <a:off x="1129862" y="725214"/>
            <a:ext cx="9932276" cy="1200329"/>
          </a:xfrm>
          <a:prstGeom prst="rect">
            <a:avLst/>
          </a:prstGeom>
          <a:noFill/>
        </p:spPr>
        <p:txBody>
          <a:bodyPr wrap="square" rtlCol="0">
            <a:spAutoFit/>
          </a:bodyPr>
          <a:lstStyle/>
          <a:p>
            <a:r>
              <a:rPr lang="el-GR" sz="7200" dirty="0">
                <a:solidFill>
                  <a:srgbClr val="FF0000"/>
                </a:solidFill>
              </a:rPr>
              <a:t>Ευτυχισμένο  το νέο έτος </a:t>
            </a:r>
          </a:p>
        </p:txBody>
      </p:sp>
      <p:sp>
        <p:nvSpPr>
          <p:cNvPr id="3" name="TextBox 2">
            <a:extLst>
              <a:ext uri="{FF2B5EF4-FFF2-40B4-BE49-F238E27FC236}">
                <a16:creationId xmlns:a16="http://schemas.microsoft.com/office/drawing/2014/main" xmlns="" id="{3CAA3AF0-EDA0-4500-A796-0ED7CB2120EA}"/>
              </a:ext>
            </a:extLst>
          </p:cNvPr>
          <p:cNvSpPr txBox="1"/>
          <p:nvPr/>
        </p:nvSpPr>
        <p:spPr>
          <a:xfrm>
            <a:off x="4480036" y="2356009"/>
            <a:ext cx="6731876" cy="1569660"/>
          </a:xfrm>
          <a:prstGeom prst="rect">
            <a:avLst/>
          </a:prstGeom>
          <a:noFill/>
        </p:spPr>
        <p:txBody>
          <a:bodyPr wrap="square" rtlCol="0">
            <a:spAutoFit/>
          </a:bodyPr>
          <a:lstStyle/>
          <a:p>
            <a:r>
              <a:rPr lang="el-GR" sz="9600" dirty="0">
                <a:solidFill>
                  <a:srgbClr val="00B050"/>
                </a:solidFill>
              </a:rPr>
              <a:t>2021</a:t>
            </a:r>
          </a:p>
        </p:txBody>
      </p:sp>
      <p:sp>
        <p:nvSpPr>
          <p:cNvPr id="4" name="TextBox 3">
            <a:extLst>
              <a:ext uri="{FF2B5EF4-FFF2-40B4-BE49-F238E27FC236}">
                <a16:creationId xmlns:a16="http://schemas.microsoft.com/office/drawing/2014/main" xmlns="" id="{2339B15F-525B-4067-B9F5-68FC9DD7E030}"/>
              </a:ext>
            </a:extLst>
          </p:cNvPr>
          <p:cNvSpPr txBox="1"/>
          <p:nvPr/>
        </p:nvSpPr>
        <p:spPr>
          <a:xfrm>
            <a:off x="9049407" y="6132786"/>
            <a:ext cx="5473263" cy="461665"/>
          </a:xfrm>
          <a:prstGeom prst="rect">
            <a:avLst/>
          </a:prstGeom>
          <a:noFill/>
        </p:spPr>
        <p:txBody>
          <a:bodyPr wrap="square" rtlCol="0">
            <a:spAutoFit/>
          </a:bodyPr>
          <a:lstStyle/>
          <a:p>
            <a:r>
              <a:rPr lang="el-GR" sz="2400" dirty="0">
                <a:solidFill>
                  <a:schemeClr val="tx1">
                    <a:lumMod val="95000"/>
                    <a:lumOff val="5000"/>
                  </a:schemeClr>
                </a:solidFill>
              </a:rPr>
              <a:t>Ναθαναήλ Αναστασία</a:t>
            </a:r>
          </a:p>
        </p:txBody>
      </p:sp>
    </p:spTree>
    <p:extLst>
      <p:ext uri="{BB962C8B-B14F-4D97-AF65-F5344CB8AC3E}">
        <p14:creationId xmlns:p14="http://schemas.microsoft.com/office/powerpoint/2010/main" val="106845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0E0DE6E-5B83-410E-AAE5-50BF2481F96E}"/>
              </a:ext>
            </a:extLst>
          </p:cNvPr>
          <p:cNvSpPr txBox="1"/>
          <p:nvPr/>
        </p:nvSpPr>
        <p:spPr>
          <a:xfrm>
            <a:off x="2508069" y="378823"/>
            <a:ext cx="7615646" cy="1938992"/>
          </a:xfrm>
          <a:prstGeom prst="rect">
            <a:avLst/>
          </a:prstGeom>
          <a:noFill/>
        </p:spPr>
        <p:txBody>
          <a:bodyPr wrap="square" rtlCol="0">
            <a:spAutoFit/>
          </a:bodyPr>
          <a:lstStyle/>
          <a:p>
            <a:r>
              <a:rPr lang="el-GR" sz="4000" dirty="0"/>
              <a:t>Στις 25 Δεκεμβρίου η Αγία Εκκλησία μας γιορτάζει το μεγάλο  γεγονός της γέννησης το Χριστού</a:t>
            </a:r>
          </a:p>
        </p:txBody>
      </p:sp>
      <p:pic>
        <p:nvPicPr>
          <p:cNvPr id="1026" name="Picture 2" descr="Deutschland Weihnachten Berliner Dom Gottesdienst">
            <a:extLst>
              <a:ext uri="{FF2B5EF4-FFF2-40B4-BE49-F238E27FC236}">
                <a16:creationId xmlns:a16="http://schemas.microsoft.com/office/drawing/2014/main" xmlns="" id="{E18AF9FC-9235-4BC7-A831-23A48B980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020" y="2808515"/>
            <a:ext cx="8262801" cy="3918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70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B7A835A2-4F08-4868-848A-A98848D2517E}"/>
                  </a:ext>
                </a:extLst>
              </p:cNvPr>
              <p:cNvSpPr txBox="1"/>
              <p:nvPr/>
            </p:nvSpPr>
            <p:spPr>
              <a:xfrm>
                <a:off x="283779" y="285137"/>
                <a:ext cx="7094483" cy="2677656"/>
              </a:xfrm>
              <a:prstGeom prst="rect">
                <a:avLst/>
              </a:prstGeom>
              <a:noFill/>
            </p:spPr>
            <p:txBody>
              <a:bodyPr wrap="square">
                <a:spAutoFit/>
              </a:bodyPr>
              <a:lstStyle/>
              <a:p>
                <a:r>
                  <a:rPr lang="el-GR" sz="2400" dirty="0">
                    <a:solidFill>
                      <a:srgbClr val="444444"/>
                    </a:solidFill>
                    <a:latin typeface="Open Sans"/>
                  </a:rPr>
                  <a:t>Πολλά χρόνια πριν στη Ναζαρέτ ζούσε μια καλή γυναίκα που την έλεγαν Μαρία. Μια μέρα ξαφνικά ένα φως πλημμύρισε τον τόπο κι ο Αρχάγγελος Γαβριήλ παρουσιάστηκε μπροστά της και είπε.</a:t>
                </a:r>
                <a14:m>
                  <m:oMath xmlns:m="http://schemas.openxmlformats.org/officeDocument/2006/math">
                    <m:r>
                      <a:rPr lang="el-GR" sz="2400" i="1" smtClean="0">
                        <a:solidFill>
                          <a:srgbClr val="444444"/>
                        </a:solidFill>
                        <a:latin typeface="Cambria Math" panose="02040503050406030204" pitchFamily="18" charset="0"/>
                        <a:ea typeface="Cambria Math" panose="02040503050406030204" pitchFamily="18" charset="0"/>
                      </a:rPr>
                      <m:t>≪</m:t>
                    </m:r>
                    <m:r>
                      <m:rPr>
                        <m:sty m:val="p"/>
                      </m:rPr>
                      <a:rPr lang="el-GR" sz="2400" b="0" i="0" smtClean="0">
                        <a:solidFill>
                          <a:srgbClr val="444444"/>
                        </a:solidFill>
                        <a:latin typeface="Cambria Math" panose="02040503050406030204" pitchFamily="18" charset="0"/>
                        <a:ea typeface="Cambria Math" panose="02040503050406030204" pitchFamily="18" charset="0"/>
                      </a:rPr>
                      <m:t>Μη</m:t>
                    </m:r>
                    <m:r>
                      <a:rPr lang="el-GR" sz="2400" b="0" i="0" smtClean="0">
                        <a:solidFill>
                          <a:srgbClr val="444444"/>
                        </a:solidFill>
                        <a:latin typeface="Cambria Math" panose="02040503050406030204" pitchFamily="18" charset="0"/>
                        <a:ea typeface="Cambria Math" panose="02040503050406030204" pitchFamily="18" charset="0"/>
                      </a:rPr>
                      <m:t> </m:t>
                    </m:r>
                    <m:r>
                      <m:rPr>
                        <m:sty m:val="p"/>
                      </m:rPr>
                      <a:rPr lang="el-GR" sz="2400" b="0" i="0" smtClean="0">
                        <a:solidFill>
                          <a:srgbClr val="444444"/>
                        </a:solidFill>
                        <a:latin typeface="Cambria Math" panose="02040503050406030204" pitchFamily="18" charset="0"/>
                        <a:ea typeface="Cambria Math" panose="02040503050406030204" pitchFamily="18" charset="0"/>
                      </a:rPr>
                      <m:t>φοβάσαι</m:t>
                    </m:r>
                    <m:r>
                      <a:rPr lang="el-GR" sz="2400" b="0" i="0" smtClean="0">
                        <a:solidFill>
                          <a:srgbClr val="444444"/>
                        </a:solidFill>
                        <a:latin typeface="Cambria Math" panose="02040503050406030204" pitchFamily="18" charset="0"/>
                        <a:ea typeface="Cambria Math" panose="02040503050406030204" pitchFamily="18" charset="0"/>
                      </a:rPr>
                      <m:t> </m:t>
                    </m:r>
                    <m:r>
                      <m:rPr>
                        <m:sty m:val="p"/>
                      </m:rPr>
                      <a:rPr lang="el-GR" sz="2400" b="0" i="0" smtClean="0">
                        <a:solidFill>
                          <a:srgbClr val="444444"/>
                        </a:solidFill>
                        <a:latin typeface="Cambria Math" panose="02040503050406030204" pitchFamily="18" charset="0"/>
                        <a:ea typeface="Cambria Math" panose="02040503050406030204" pitchFamily="18" charset="0"/>
                      </a:rPr>
                      <m:t>σου</m:t>
                    </m:r>
                    <m:r>
                      <a:rPr lang="el-GR" sz="2400" b="0" i="0" smtClean="0">
                        <a:solidFill>
                          <a:srgbClr val="444444"/>
                        </a:solidFill>
                        <a:latin typeface="Cambria Math" panose="02040503050406030204" pitchFamily="18" charset="0"/>
                        <a:ea typeface="Cambria Math" panose="02040503050406030204" pitchFamily="18" charset="0"/>
                      </a:rPr>
                      <m:t> </m:t>
                    </m:r>
                    <m:r>
                      <m:rPr>
                        <m:sty m:val="p"/>
                      </m:rPr>
                      <a:rPr lang="el-GR" sz="2400" b="0" i="0" smtClean="0">
                        <a:solidFill>
                          <a:srgbClr val="444444"/>
                        </a:solidFill>
                        <a:latin typeface="Cambria Math" panose="02040503050406030204" pitchFamily="18" charset="0"/>
                        <a:ea typeface="Cambria Math" panose="02040503050406030204" pitchFamily="18" charset="0"/>
                      </a:rPr>
                      <m:t>φέρνω</m:t>
                    </m:r>
                    <m:r>
                      <a:rPr lang="el-GR" sz="2400" b="0" i="0" smtClean="0">
                        <a:solidFill>
                          <a:srgbClr val="444444"/>
                        </a:solidFill>
                        <a:latin typeface="Cambria Math" panose="02040503050406030204" pitchFamily="18" charset="0"/>
                        <a:ea typeface="Cambria Math" panose="02040503050406030204" pitchFamily="18" charset="0"/>
                      </a:rPr>
                      <m:t>  </m:t>
                    </m:r>
                    <m:r>
                      <m:rPr>
                        <m:sty m:val="p"/>
                      </m:rPr>
                      <a:rPr lang="el-GR" sz="2400" b="0" i="0" smtClean="0">
                        <a:solidFill>
                          <a:srgbClr val="444444"/>
                        </a:solidFill>
                        <a:latin typeface="Cambria Math" panose="02040503050406030204" pitchFamily="18" charset="0"/>
                        <a:ea typeface="Cambria Math" panose="02040503050406030204" pitchFamily="18" charset="0"/>
                      </a:rPr>
                      <m:t>ευχάριστα</m:t>
                    </m:r>
                  </m:oMath>
                </a14:m>
                <a:r>
                  <a:rPr lang="el-GR" sz="2400" dirty="0"/>
                  <a:t> νέα, ο Θεός σε διάλεξε να γίνεις  μητέρα του γιου του</a:t>
                </a:r>
                <a14:m>
                  <m:oMath xmlns:m="http://schemas.openxmlformats.org/officeDocument/2006/math">
                    <m:r>
                      <a:rPr lang="el-GR" sz="2400" i="1" smtClean="0">
                        <a:latin typeface="Cambria Math" panose="02040503050406030204" pitchFamily="18" charset="0"/>
                        <a:ea typeface="Cambria Math" panose="02040503050406030204" pitchFamily="18" charset="0"/>
                      </a:rPr>
                      <m:t>≫</m:t>
                    </m:r>
                  </m:oMath>
                </a14:m>
                <a:r>
                  <a:rPr lang="el-GR" sz="2400" dirty="0"/>
                  <a:t>  </a:t>
                </a:r>
                <a14:m>
                  <m:oMath xmlns:m="http://schemas.openxmlformats.org/officeDocument/2006/math">
                    <m:r>
                      <a:rPr lang="el-GR" sz="2400" b="0" i="1"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Θα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αποκτήσεις</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ένα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μωρό</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που</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θα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ονομάσεις</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Ιησού</m:t>
                    </m:r>
                  </m:oMath>
                </a14:m>
                <a:endParaRPr lang="el-GR" sz="2400" dirty="0"/>
              </a:p>
            </p:txBody>
          </p:sp>
        </mc:Choice>
        <mc:Fallback xmlns="">
          <p:sp>
            <p:nvSpPr>
              <p:cNvPr id="5" name="TextBox 4">
                <a:extLst>
                  <a:ext uri="{FF2B5EF4-FFF2-40B4-BE49-F238E27FC236}">
                    <a16:creationId xmlns:a16="http://schemas.microsoft.com/office/drawing/2014/main" id="{B7A835A2-4F08-4868-848A-A98848D2517E}"/>
                  </a:ext>
                </a:extLst>
              </p:cNvPr>
              <p:cNvSpPr txBox="1">
                <a:spLocks noRot="1" noChangeAspect="1" noMove="1" noResize="1" noEditPoints="1" noAdjustHandles="1" noChangeArrowheads="1" noChangeShapeType="1" noTextEdit="1"/>
              </p:cNvSpPr>
              <p:nvPr/>
            </p:nvSpPr>
            <p:spPr>
              <a:xfrm>
                <a:off x="283779" y="285137"/>
                <a:ext cx="7094483" cy="2677656"/>
              </a:xfrm>
              <a:prstGeom prst="rect">
                <a:avLst/>
              </a:prstGeom>
              <a:blipFill>
                <a:blip r:embed="rId2"/>
                <a:stretch>
                  <a:fillRect l="-1376" t="-1595" r="-1806" b="-2278"/>
                </a:stretch>
              </a:blipFill>
            </p:spPr>
            <p:txBody>
              <a:bodyPr/>
              <a:lstStyle/>
              <a:p>
                <a:r>
                  <a:rPr lang="el-GR">
                    <a:noFill/>
                  </a:rPr>
                  <a:t> </a:t>
                </a:r>
              </a:p>
            </p:txBody>
          </p:sp>
        </mc:Fallback>
      </mc:AlternateContent>
      <p:pic>
        <p:nvPicPr>
          <p:cNvPr id="3" name="Picture 2" descr="Ευαγγελισμός της Μεταστάσεως της Παναγίας | Cosmopolis Organicity Movement  / Κίνηση Οργανικότητας ΚΟΣΜΟΠΟΛΙΣ">
            <a:extLst>
              <a:ext uri="{FF2B5EF4-FFF2-40B4-BE49-F238E27FC236}">
                <a16:creationId xmlns:a16="http://schemas.microsoft.com/office/drawing/2014/main" xmlns="" id="{7E7B4887-A2A5-4CF8-A84F-CCCD6725D6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0284" y="285137"/>
            <a:ext cx="3756137" cy="62877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Εικόνες Αγίων Ξύλινες - Skroutz.gr">
            <a:extLst>
              <a:ext uri="{FF2B5EF4-FFF2-40B4-BE49-F238E27FC236}">
                <a16:creationId xmlns:a16="http://schemas.microsoft.com/office/drawing/2014/main" xmlns="" id="{F40B37BC-C4A9-4A3D-B896-5FBE087AF7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836" y="3895208"/>
            <a:ext cx="1743075"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Εικόνες Αγίων Ξύλινες - Skroutz.gr">
            <a:extLst>
              <a:ext uri="{FF2B5EF4-FFF2-40B4-BE49-F238E27FC236}">
                <a16:creationId xmlns:a16="http://schemas.microsoft.com/office/drawing/2014/main" xmlns="" id="{25AEF91B-9E99-4390-89CB-895533AC9A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9608" y="3895208"/>
            <a:ext cx="174307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62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9FF5A36-9E27-4C15-99D0-27B7AE535155}"/>
              </a:ext>
            </a:extLst>
          </p:cNvPr>
          <p:cNvSpPr txBox="1"/>
          <p:nvPr/>
        </p:nvSpPr>
        <p:spPr>
          <a:xfrm>
            <a:off x="339634" y="548641"/>
            <a:ext cx="4767943" cy="2862322"/>
          </a:xfrm>
          <a:prstGeom prst="rect">
            <a:avLst/>
          </a:prstGeom>
          <a:noFill/>
        </p:spPr>
        <p:txBody>
          <a:bodyPr wrap="square">
            <a:spAutoFit/>
          </a:bodyPr>
          <a:lstStyle/>
          <a:p>
            <a:r>
              <a:rPr lang="el-GR" sz="2000" dirty="0">
                <a:solidFill>
                  <a:srgbClr val="444444"/>
                </a:solidFill>
                <a:latin typeface="Open Sans"/>
              </a:rPr>
              <a:t>Στην πόλη υπήρχε ένας  ξυλουργός που τον έλεγαν Ιωσήφ. Ο Ιωσήφ προστάτευε κι αγαπούσε τη Μαρία. Ο άγγελος παρουσιάστηκε και σε κείνον  και του είπε ότι η Μαρία θα έφερνε στον κόσμο τον Γιο του Θεού. Τότε εκείνος γεμάτος χαρά έτρεξε  στην Μαρία και της διηγήθηκε όσα του είπε ο άγγελος.</a:t>
            </a:r>
            <a:endParaRPr lang="el-GR" sz="2000" dirty="0"/>
          </a:p>
        </p:txBody>
      </p:sp>
      <p:pic>
        <p:nvPicPr>
          <p:cNvPr id="2" name="Picture 2" descr="Υπάρχει «φύλακας άγγελος»;">
            <a:extLst>
              <a:ext uri="{FF2B5EF4-FFF2-40B4-BE49-F238E27FC236}">
                <a16:creationId xmlns:a16="http://schemas.microsoft.com/office/drawing/2014/main" xmlns="" id="{9159A183-631B-4755-8D62-C7F940D073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70" y="3735977"/>
            <a:ext cx="4260670" cy="284443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Φοβερό όραμα του Γέροντος Ιωσήφ του Ησυχαστού περί των «ζηλωτών». |  Διακόνημα">
            <a:extLst>
              <a:ext uri="{FF2B5EF4-FFF2-40B4-BE49-F238E27FC236}">
                <a16:creationId xmlns:a16="http://schemas.microsoft.com/office/drawing/2014/main" xmlns="" id="{AB7CF560-64D5-4E60-A580-F80D2D6DE9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8062" y="68168"/>
            <a:ext cx="4514304" cy="6721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69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6D42A9-ED69-4E98-9232-0BD435A206E3}"/>
              </a:ext>
            </a:extLst>
          </p:cNvPr>
          <p:cNvSpPr txBox="1"/>
          <p:nvPr/>
        </p:nvSpPr>
        <p:spPr>
          <a:xfrm>
            <a:off x="352698" y="222069"/>
            <a:ext cx="5212080" cy="4832092"/>
          </a:xfrm>
          <a:prstGeom prst="rect">
            <a:avLst/>
          </a:prstGeom>
          <a:noFill/>
        </p:spPr>
        <p:txBody>
          <a:bodyPr wrap="square">
            <a:spAutoFit/>
          </a:bodyPr>
          <a:lstStyle/>
          <a:p>
            <a:r>
              <a:rPr lang="el-GR" sz="2800" dirty="0">
                <a:solidFill>
                  <a:srgbClr val="444444"/>
                </a:solidFill>
                <a:latin typeface="Open Sans"/>
              </a:rPr>
              <a:t>Μια μέρα ήρθε διαταγή απ’ τον κυβερνήτη της χώρας . Όλοι οι κάτοικοι  έπρεπε να επιστρέψουν  εκεί που γεννήθηκαν για να μετρηθούν. Ο Ιωσήφ ανησυχούσε πολύ. Αυτός και η Μαρία έπρεπε </a:t>
            </a:r>
            <a:r>
              <a:rPr lang="el-GR" sz="2800">
                <a:solidFill>
                  <a:srgbClr val="444444"/>
                </a:solidFill>
                <a:latin typeface="Open Sans"/>
              </a:rPr>
              <a:t>να πάνε </a:t>
            </a:r>
            <a:r>
              <a:rPr lang="el-GR" sz="2800" dirty="0">
                <a:solidFill>
                  <a:srgbClr val="444444"/>
                </a:solidFill>
                <a:latin typeface="Open Sans"/>
              </a:rPr>
              <a:t>στη Βηθλεέμ , μια πόλη που βρισκόντανε πολύ μακριά και η Μαρία ήταν έτοιμη να γεννήσει το μωρό της.</a:t>
            </a:r>
            <a:endParaRPr lang="el-GR" sz="2800" dirty="0"/>
          </a:p>
        </p:txBody>
      </p:sp>
      <p:pic>
        <p:nvPicPr>
          <p:cNvPr id="1026" name="Picture 2" descr="Χριστούγεννα">
            <a:extLst>
              <a:ext uri="{FF2B5EF4-FFF2-40B4-BE49-F238E27FC236}">
                <a16:creationId xmlns:a16="http://schemas.microsoft.com/office/drawing/2014/main" xmlns="" id="{C478C4D9-C544-4C9A-A501-A6B777BA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9677" y="112411"/>
            <a:ext cx="6199625" cy="663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2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6D7F627-A847-4343-80B2-5D81DC6485C6}"/>
              </a:ext>
            </a:extLst>
          </p:cNvPr>
          <p:cNvSpPr txBox="1"/>
          <p:nvPr/>
        </p:nvSpPr>
        <p:spPr>
          <a:xfrm>
            <a:off x="808809" y="151179"/>
            <a:ext cx="6080722" cy="5262979"/>
          </a:xfrm>
          <a:prstGeom prst="rect">
            <a:avLst/>
          </a:prstGeom>
          <a:noFill/>
        </p:spPr>
        <p:txBody>
          <a:bodyPr wrap="square">
            <a:spAutoFit/>
          </a:bodyPr>
          <a:lstStyle/>
          <a:p>
            <a:r>
              <a:rPr lang="el-GR" sz="2800" b="0" i="0" dirty="0">
                <a:solidFill>
                  <a:srgbClr val="444444"/>
                </a:solidFill>
                <a:effectLst/>
                <a:latin typeface="Open Sans"/>
              </a:rPr>
              <a:t>Την άλλη μέρα, μόλις χάραξε, ξεκίνησαν. Ο Ιωσήφ με τα πόδια, η Μαρία καβάλα σ’ ένα γάιδαρο. Ο δρόμος ήταν μακρύς και δύσκολος. Κατάφεραν να φθάσουν στη Βηθλεέμ αργά το απόγευμα. Η πόλη ήταν γεμάτη κόσμο. Ο Ιωσήφ προσπάθησε να βρει κάποιο μέρος για να μείνουν το βράδυ, αλλά όλα τα δωμάτια ήταν γεμάτα. Η Μαρία ήταν τόσο κουρασμένη, που με δυσκολία στεκόταν στα πόδια της</a:t>
            </a:r>
            <a:endParaRPr lang="el-GR" sz="2800" dirty="0"/>
          </a:p>
        </p:txBody>
      </p:sp>
      <p:pic>
        <p:nvPicPr>
          <p:cNvPr id="1026" name="Picture 2" descr="Μαρία και ο Ιωσήφ στο δρόμο προς τη Βηθλεέμ">
            <a:extLst>
              <a:ext uri="{FF2B5EF4-FFF2-40B4-BE49-F238E27FC236}">
                <a16:creationId xmlns:a16="http://schemas.microsoft.com/office/drawing/2014/main" xmlns="" id="{BE6B42F0-655D-4117-B2CF-CACC6FE9E8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4708" y="-1"/>
            <a:ext cx="5007292" cy="6432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49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Χριστούγεννα">
            <a:extLst>
              <a:ext uri="{FF2B5EF4-FFF2-40B4-BE49-F238E27FC236}">
                <a16:creationId xmlns:a16="http://schemas.microsoft.com/office/drawing/2014/main" xmlns="" id="{E253A150-9D94-4640-8AA6-FEB47001C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858" y="100071"/>
            <a:ext cx="4797972" cy="408441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xmlns="" id="{90C6FF0C-4DF5-44D4-9EF0-FA71CF75E462}"/>
                  </a:ext>
                </a:extLst>
              </p:cNvPr>
              <p:cNvSpPr txBox="1"/>
              <p:nvPr/>
            </p:nvSpPr>
            <p:spPr>
              <a:xfrm>
                <a:off x="262758" y="100071"/>
                <a:ext cx="6595241" cy="6001643"/>
              </a:xfrm>
              <a:prstGeom prst="rect">
                <a:avLst/>
              </a:prstGeom>
              <a:noFill/>
            </p:spPr>
            <p:txBody>
              <a:bodyPr wrap="square" rtlCol="0">
                <a:spAutoFit/>
              </a:bodyPr>
              <a:lstStyle/>
              <a:p>
                <a:r>
                  <a:rPr lang="el-GR" sz="2400" dirty="0"/>
                  <a:t>Στο τέλος ένας ταβερνιάρης του λυπήθηκε και τους είπε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0" smtClean="0">
                        <a:latin typeface="Cambria Math" panose="02040503050406030204" pitchFamily="18" charset="0"/>
                        <a:ea typeface="Cambria Math" panose="02040503050406030204" pitchFamily="18" charset="0"/>
                      </a:rPr>
                      <m:t>Ό</m:t>
                    </m:r>
                    <m:r>
                      <m:rPr>
                        <m:sty m:val="p"/>
                      </m:rPr>
                      <a:rPr lang="el-GR" sz="2400" b="0" i="0" smtClean="0">
                        <a:latin typeface="Cambria Math" panose="02040503050406030204" pitchFamily="18" charset="0"/>
                        <a:ea typeface="Cambria Math" panose="02040503050406030204" pitchFamily="18" charset="0"/>
                      </a:rPr>
                      <m:t>λα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δωμάτια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είναι</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γεμάτα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αλλά</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μπορείτε</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μείνετε</m:t>
                    </m:r>
                  </m:oMath>
                </a14:m>
                <a:r>
                  <a:rPr lang="el-GR" sz="2400" dirty="0"/>
                  <a:t> στον στάβλο μου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1"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Εκεί</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είναι</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καθαρά</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και</m:t>
                    </m:r>
                    <m:r>
                      <a:rPr lang="el-GR" sz="2400" b="0" i="0" smtClean="0">
                        <a:latin typeface="Cambria Math" panose="02040503050406030204" pitchFamily="18" charset="0"/>
                        <a:ea typeface="Cambria Math" panose="02040503050406030204" pitchFamily="18" charset="0"/>
                      </a:rPr>
                      <m:t> </m:t>
                    </m:r>
                  </m:oMath>
                </a14:m>
                <a:r>
                  <a:rPr lang="el-GR" sz="2400" dirty="0"/>
                  <a:t>ζεστά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1"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Ιωσήφ</m:t>
                    </m:r>
                  </m:oMath>
                </a14:m>
                <a:r>
                  <a:rPr lang="el-GR" sz="2400" dirty="0"/>
                  <a:t> τον ευχαρίστησε  και μετά με την Μαρία  πήγαν στον στάβλο.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oMath>
                </a14:m>
                <a:r>
                  <a:rPr lang="el-GR" sz="2400" dirty="0"/>
                  <a:t>Το σανό ήταν μαλακό και ζεστό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Η</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Μαρία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και</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Ιωσήφ</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ήταν</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πολύ</m:t>
                    </m:r>
                    <m:r>
                      <a:rPr lang="el-GR" sz="2400" b="0" i="0" smtClean="0">
                        <a:latin typeface="Cambria Math" panose="02040503050406030204" pitchFamily="18" charset="0"/>
                        <a:ea typeface="Cambria Math" panose="02040503050406030204" pitchFamily="18" charset="0"/>
                      </a:rPr>
                      <m:t> </m:t>
                    </m:r>
                  </m:oMath>
                </a14:m>
                <a:r>
                  <a:rPr lang="el-GR" sz="2400" dirty="0"/>
                  <a:t>κουρασμένοι. Έτσι ξάπλωσαν για να ξεκουραστούν. Εκείνη τη νύχτα η Μαρία γέννησε το μωρό της. Ήταν αγόρι, όπως της είχε πει ο άγγελος. Το αγόρι πήρε το όνομα Ιησού. Η Μαρία το τύλιξε σε μια κουβέρτα και το ξάπλωσε πάνω στη φάτνη που ήταν ζεστά και μαλακά. Η Μαρία και ο Ιωσήφ κοιτούσαν το μωρό με τόση αγάπη και στοργή. Ένιωθαν και οι δύο ότι ήταν ένα ξεχωριστό μωρό.</a:t>
                </a:r>
              </a:p>
            </p:txBody>
          </p:sp>
        </mc:Choice>
        <mc:Fallback xmlns="">
          <p:sp>
            <p:nvSpPr>
              <p:cNvPr id="6" name="TextBox 5">
                <a:extLst>
                  <a:ext uri="{FF2B5EF4-FFF2-40B4-BE49-F238E27FC236}">
                    <a16:creationId xmlns:a16="http://schemas.microsoft.com/office/drawing/2014/main" id="{90C6FF0C-4DF5-44D4-9EF0-FA71CF75E462}"/>
                  </a:ext>
                </a:extLst>
              </p:cNvPr>
              <p:cNvSpPr txBox="1">
                <a:spLocks noRot="1" noChangeAspect="1" noMove="1" noResize="1" noEditPoints="1" noAdjustHandles="1" noChangeArrowheads="1" noChangeShapeType="1" noTextEdit="1"/>
              </p:cNvSpPr>
              <p:nvPr/>
            </p:nvSpPr>
            <p:spPr>
              <a:xfrm>
                <a:off x="262758" y="100071"/>
                <a:ext cx="6595241" cy="6001643"/>
              </a:xfrm>
              <a:prstGeom prst="rect">
                <a:avLst/>
              </a:prstGeom>
              <a:blipFill>
                <a:blip r:embed="rId3"/>
                <a:stretch>
                  <a:fillRect l="-1386" t="-812" r="-13031" b="-1320"/>
                </a:stretch>
              </a:blipFill>
            </p:spPr>
            <p:txBody>
              <a:bodyPr/>
              <a:lstStyle/>
              <a:p>
                <a:r>
                  <a:rPr lang="el-GR">
                    <a:noFill/>
                  </a:rPr>
                  <a:t> </a:t>
                </a:r>
              </a:p>
            </p:txBody>
          </p:sp>
        </mc:Fallback>
      </mc:AlternateContent>
      <p:pic>
        <p:nvPicPr>
          <p:cNvPr id="2050" name="Picture 2" descr="Τρεις σοφοί, τρεις βασιλιάδες | Διακόνημα">
            <a:extLst>
              <a:ext uri="{FF2B5EF4-FFF2-40B4-BE49-F238E27FC236}">
                <a16:creationId xmlns:a16="http://schemas.microsoft.com/office/drawing/2014/main" xmlns="" id="{A67604B1-41DC-4364-A435-F9FA147496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5227" y="4377689"/>
            <a:ext cx="238125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Τρεις σοφοί, τρεις βασιλιάδες | Διακόνημα">
            <a:extLst>
              <a:ext uri="{FF2B5EF4-FFF2-40B4-BE49-F238E27FC236}">
                <a16:creationId xmlns:a16="http://schemas.microsoft.com/office/drawing/2014/main" xmlns="" id="{712DB58C-A540-4F24-842B-A28DE5D926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3816" y="4868753"/>
            <a:ext cx="238125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73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Χριστούγεννα">
            <a:extLst>
              <a:ext uri="{FF2B5EF4-FFF2-40B4-BE49-F238E27FC236}">
                <a16:creationId xmlns:a16="http://schemas.microsoft.com/office/drawing/2014/main" xmlns="" id="{119D334C-F402-437A-85DF-251FEF1383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8166" y="0"/>
            <a:ext cx="4718314" cy="738724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xmlns="" id="{E825B403-163E-446A-8245-5D7A081B9DB7}"/>
                  </a:ext>
                </a:extLst>
              </p:cNvPr>
              <p:cNvSpPr txBox="1"/>
              <p:nvPr/>
            </p:nvSpPr>
            <p:spPr>
              <a:xfrm>
                <a:off x="173421" y="157652"/>
                <a:ext cx="7614745" cy="4507260"/>
              </a:xfrm>
              <a:prstGeom prst="rect">
                <a:avLst/>
              </a:prstGeom>
              <a:noFill/>
            </p:spPr>
            <p:txBody>
              <a:bodyPr wrap="square" rtlCol="0">
                <a:spAutoFit/>
              </a:bodyPr>
              <a:lstStyle/>
              <a:p>
                <a:r>
                  <a:rPr lang="el-GR" sz="2400" dirty="0"/>
                  <a:t>Σήμερα γεννήθηκε ένα παιδί. Είναι ο Γιός του Θεού. Το πιο φωτεινό αστέρι θα σας οδηγήσει και θα τον βρείτε στην Βηθλεέμ μέσα σε μια φάτνη. Οι βοσκοί κοιτούσαν με θαυμασμό τον ουρανό που είχε γεμίσει με αγγέλους που τραγουδούσαν. Ένα μεγάλο και λαμπερό αστέρι φωτίζει την πλάση.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Πρέπει</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πάμε</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βρούμε</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τον</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Γιο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του</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Θεού</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είπε</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ένας</m:t>
                    </m:r>
                    <m:r>
                      <a:rPr lang="el-GR" sz="2400" b="0" i="0" smtClean="0">
                        <a:latin typeface="Cambria Math" panose="02040503050406030204" pitchFamily="18" charset="0"/>
                        <a:ea typeface="Cambria Math" panose="02040503050406030204" pitchFamily="18" charset="0"/>
                      </a:rPr>
                      <m:t> </m:t>
                    </m:r>
                    <m:r>
                      <a:rPr lang="el-GR" sz="2400" b="0" i="1"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του</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πάμε</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ένα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δώρο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ένα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απο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αρνάκια</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μας</m:t>
                    </m:r>
                    <m:r>
                      <a:rPr lang="el-GR" sz="2400" b="0" i="0" smtClean="0">
                        <a:latin typeface="Cambria Math" panose="02040503050406030204" pitchFamily="18" charset="0"/>
                        <a:ea typeface="Cambria Math" panose="02040503050406030204" pitchFamily="18" charset="0"/>
                      </a:rPr>
                      <m:t> </m:t>
                    </m:r>
                    <m:r>
                      <a:rPr lang="el-GR" sz="2400" b="0" i="1" smtClean="0">
                        <a:latin typeface="Cambria Math" panose="02040503050406030204" pitchFamily="18" charset="0"/>
                        <a:ea typeface="Cambria Math" panose="02040503050406030204" pitchFamily="18" charset="0"/>
                      </a:rPr>
                      <m:t>≫Έ</m:t>
                    </m:r>
                    <m:r>
                      <a:rPr lang="el-GR" sz="2400" b="0" i="1" smtClean="0">
                        <a:latin typeface="Cambria Math" panose="02040503050406030204" pitchFamily="18" charset="0"/>
                        <a:ea typeface="Cambria Math" panose="02040503050406030204" pitchFamily="18" charset="0"/>
                      </a:rPr>
                      <m:t>𝜏𝜎𝜄</m:t>
                    </m:r>
                    <m:r>
                      <a:rPr lang="el-GR" sz="2400" b="0" i="1" smtClean="0">
                        <a:latin typeface="Cambria Math" panose="02040503050406030204" pitchFamily="18" charset="0"/>
                        <a:ea typeface="Cambria Math" panose="02040503050406030204" pitchFamily="18" charset="0"/>
                      </a:rPr>
                      <m:t> </m:t>
                    </m:r>
                    <m:r>
                      <a:rPr lang="el-GR" sz="2400" b="0" i="1" smtClean="0">
                        <a:latin typeface="Cambria Math" panose="02040503050406030204" pitchFamily="18" charset="0"/>
                        <a:ea typeface="Cambria Math" panose="02040503050406030204" pitchFamily="18" charset="0"/>
                      </a:rPr>
                      <m:t>𝜆𝜊𝜄𝜋</m:t>
                    </m:r>
                    <m:r>
                      <m:rPr>
                        <m:sty m:val="p"/>
                      </m:rPr>
                      <a:rPr lang="el-GR" sz="2400" b="0" i="1" smtClean="0">
                        <a:latin typeface="Cambria Math" panose="02040503050406030204" pitchFamily="18" charset="0"/>
                        <a:ea typeface="Cambria Math" panose="02040503050406030204" pitchFamily="18" charset="0"/>
                      </a:rPr>
                      <m:t>ό</m:t>
                    </m:r>
                    <m:r>
                      <a:rPr lang="el-GR" sz="2400" b="0" i="1" smtClean="0">
                        <a:latin typeface="Cambria Math" panose="02040503050406030204" pitchFamily="18" charset="0"/>
                        <a:ea typeface="Cambria Math" panose="02040503050406030204" pitchFamily="18" charset="0"/>
                      </a:rPr>
                      <m:t>𝜈</m:t>
                    </m:r>
                    <m:r>
                      <a:rPr lang="el-GR" sz="2400" b="0" i="1" smtClean="0">
                        <a:latin typeface="Cambria Math" panose="02040503050406030204" pitchFamily="18" charset="0"/>
                        <a:ea typeface="Cambria Math" panose="02040503050406030204" pitchFamily="18" charset="0"/>
                      </a:rPr>
                      <m:t> </m:t>
                    </m:r>
                  </m:oMath>
                </a14:m>
                <a:r>
                  <a:rPr lang="el-GR" sz="2400" dirty="0"/>
                  <a:t>ακολούθησαν το πιο φωτεινό άστρο κι έφτασε στη Βηθλεέμ. Βρήκαν τον Ιησού μέσα στον στάβλο, μαζί με τον Ιωσήφ και τη Μαρία. Συγκινημένοι έπεσαν στα γόνατα και τους πρόσφεραν το δώρο τους.</a:t>
                </a:r>
              </a:p>
            </p:txBody>
          </p:sp>
        </mc:Choice>
        <mc:Fallback xmlns="">
          <p:sp>
            <p:nvSpPr>
              <p:cNvPr id="2" name="TextBox 1">
                <a:extLst>
                  <a:ext uri="{FF2B5EF4-FFF2-40B4-BE49-F238E27FC236}">
                    <a16:creationId xmlns:a16="http://schemas.microsoft.com/office/drawing/2014/main" id="{E825B403-163E-446A-8245-5D7A081B9DB7}"/>
                  </a:ext>
                </a:extLst>
              </p:cNvPr>
              <p:cNvSpPr txBox="1">
                <a:spLocks noRot="1" noChangeAspect="1" noMove="1" noResize="1" noEditPoints="1" noAdjustHandles="1" noChangeArrowheads="1" noChangeShapeType="1" noTextEdit="1"/>
              </p:cNvSpPr>
              <p:nvPr/>
            </p:nvSpPr>
            <p:spPr>
              <a:xfrm>
                <a:off x="173421" y="157652"/>
                <a:ext cx="7614745" cy="4507260"/>
              </a:xfrm>
              <a:prstGeom prst="rect">
                <a:avLst/>
              </a:prstGeom>
              <a:blipFill>
                <a:blip r:embed="rId3"/>
                <a:stretch>
                  <a:fillRect l="-1200" t="-1083" r="-1920" b="-2165"/>
                </a:stretch>
              </a:blipFill>
            </p:spPr>
            <p:txBody>
              <a:bodyPr/>
              <a:lstStyle/>
              <a:p>
                <a:r>
                  <a:rPr lang="el-GR">
                    <a:noFill/>
                  </a:rPr>
                  <a:t> </a:t>
                </a:r>
              </a:p>
            </p:txBody>
          </p:sp>
        </mc:Fallback>
      </mc:AlternateContent>
    </p:spTree>
    <p:extLst>
      <p:ext uri="{BB962C8B-B14F-4D97-AF65-F5344CB8AC3E}">
        <p14:creationId xmlns:p14="http://schemas.microsoft.com/office/powerpoint/2010/main" val="3556523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1EED66C0-CDBC-4C74-B8F0-960932AB7455}"/>
                  </a:ext>
                </a:extLst>
              </p:cNvPr>
              <p:cNvSpPr txBox="1"/>
              <p:nvPr/>
            </p:nvSpPr>
            <p:spPr>
              <a:xfrm>
                <a:off x="790903" y="612844"/>
                <a:ext cx="6823841" cy="5632311"/>
              </a:xfrm>
              <a:prstGeom prst="rect">
                <a:avLst/>
              </a:prstGeom>
              <a:noFill/>
            </p:spPr>
            <p:txBody>
              <a:bodyPr wrap="square">
                <a:spAutoFit/>
              </a:bodyPr>
              <a:lstStyle/>
              <a:p>
                <a:r>
                  <a:rPr lang="el-GR" sz="2400" dirty="0"/>
                  <a:t>Πολύ μακριά σε μια χώρα της ανατολής ζούσαν τρεις σοφοί άνθρωποι. Μια νύχτα είδαν ένα πολύ φωτεινό αστέρι στον ουρανό. Ήθελαν να μάθουν τι σήμαινε. Έψαξαν στα βιβλία τους για να βρουν την απάντηση.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0"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Ενας</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νέος</m:t>
                    </m:r>
                    <m:r>
                      <a:rPr lang="el-GR" sz="2400" b="0" i="0" smtClean="0">
                        <a:latin typeface="Cambria Math" panose="02040503050406030204" pitchFamily="18" charset="0"/>
                        <a:ea typeface="Cambria Math" panose="02040503050406030204" pitchFamily="18" charset="0"/>
                      </a:rPr>
                      <m:t> , </m:t>
                    </m:r>
                    <m:r>
                      <m:rPr>
                        <m:sty m:val="p"/>
                      </m:rPr>
                      <a:rPr lang="el-GR" sz="2400" b="0" i="0" smtClean="0">
                        <a:latin typeface="Cambria Math" panose="02040503050406030204" pitchFamily="18" charset="0"/>
                        <a:ea typeface="Cambria Math" panose="02040503050406030204" pitchFamily="18" charset="0"/>
                      </a:rPr>
                      <m:t>μεγάλος</m:t>
                    </m:r>
                    <m:r>
                      <a:rPr lang="el-GR" sz="2400" b="0" i="0" smtClean="0">
                        <a:latin typeface="Cambria Math" panose="02040503050406030204" pitchFamily="18" charset="0"/>
                        <a:ea typeface="Cambria Math" panose="02040503050406030204" pitchFamily="18" charset="0"/>
                      </a:rPr>
                      <m:t> </m:t>
                    </m:r>
                  </m:oMath>
                </a14:m>
                <a:r>
                  <a:rPr lang="el-GR" sz="2400" dirty="0"/>
                  <a:t>βασιλιάς γεννήθηκε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1" smtClean="0">
                        <a:latin typeface="Cambria Math" panose="02040503050406030204" pitchFamily="18" charset="0"/>
                        <a:ea typeface="Cambria Math" panose="02040503050406030204" pitchFamily="18" charset="0"/>
                      </a:rPr>
                      <m:t> </m:t>
                    </m:r>
                  </m:oMath>
                </a14:m>
                <a:r>
                  <a:rPr lang="el-GR" sz="2400" dirty="0"/>
                  <a:t>είπαν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m:rPr>
                        <m:sty m:val="p"/>
                      </m:rPr>
                      <a:rPr lang="el-GR" sz="2400" b="0" i="0" smtClean="0">
                        <a:latin typeface="Cambria Math" panose="02040503050406030204" pitchFamily="18" charset="0"/>
                        <a:ea typeface="Cambria Math" panose="02040503050406030204" pitchFamily="18" charset="0"/>
                      </a:rPr>
                      <m:t>Αυτό</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δείχνει</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το</m:t>
                    </m:r>
                    <m:r>
                      <a:rPr lang="el-GR" sz="2400" b="0" i="0" smtClean="0">
                        <a:latin typeface="Cambria Math" panose="02040503050406030204" pitchFamily="18" charset="0"/>
                        <a:ea typeface="Cambria Math" panose="02040503050406030204" pitchFamily="18" charset="0"/>
                      </a:rPr>
                      <m:t> </m:t>
                    </m:r>
                    <m:r>
                      <m:rPr>
                        <m:sty m:val="p"/>
                      </m:rPr>
                      <a:rPr lang="el-GR" sz="2400" b="0" i="0" smtClean="0">
                        <a:latin typeface="Cambria Math" panose="02040503050406030204" pitchFamily="18" charset="0"/>
                        <a:ea typeface="Cambria Math" panose="02040503050406030204" pitchFamily="18" charset="0"/>
                      </a:rPr>
                      <m:t>φωτεινό</m:t>
                    </m:r>
                  </m:oMath>
                </a14:m>
                <a:r>
                  <a:rPr lang="el-GR" sz="2400" dirty="0"/>
                  <a:t> αστέρι.</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1" smtClean="0">
                        <a:latin typeface="Cambria Math" panose="02040503050406030204" pitchFamily="18" charset="0"/>
                        <a:ea typeface="Cambria Math" panose="02040503050406030204" pitchFamily="18" charset="0"/>
                      </a:rPr>
                      <m:t>.</m:t>
                    </m:r>
                  </m:oMath>
                </a14:m>
                <a:r>
                  <a:rPr lang="el-GR" sz="2400" dirty="0"/>
                  <a:t> Πρέπει να πάμε να τον βρούμε, να τον προσκυνήσουμε. Το φωτεινό αστέρι θα μας οδηγήσει</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1" smtClean="0">
                        <a:latin typeface="Cambria Math" panose="02040503050406030204" pitchFamily="18" charset="0"/>
                        <a:ea typeface="Cambria Math" panose="02040503050406030204" pitchFamily="18" charset="0"/>
                      </a:rPr>
                      <m:t>.</m:t>
                    </m:r>
                  </m:oMath>
                </a14:m>
                <a:r>
                  <a:rPr lang="el-GR" sz="2400" dirty="0"/>
                  <a:t> Οι τρεις σοφοί ξεκίνησαν για το μακρύ ταξίδι τους. Το αστέρι έλαμπε μπροστά τους μέρα και νύχτα. Κάποτε , έφτασαν στο παλάτι του Ηρώδη. Όταν έμαθε ο βασιλιάς που πήγαν δεν του άρεσε καθόλου. </a:t>
                </a:r>
                <a14:m>
                  <m:oMath xmlns:m="http://schemas.openxmlformats.org/officeDocument/2006/math">
                    <m:r>
                      <a:rPr lang="el-GR" sz="2400" i="1" smtClean="0">
                        <a:latin typeface="Cambria Math" panose="02040503050406030204" pitchFamily="18" charset="0"/>
                        <a:ea typeface="Cambria Math" panose="02040503050406030204" pitchFamily="18" charset="0"/>
                      </a:rPr>
                      <m:t>≪</m:t>
                    </m:r>
                  </m:oMath>
                </a14:m>
                <a:r>
                  <a:rPr lang="el-GR" sz="2400" dirty="0"/>
                  <a:t> Πρέπει να πάτε να βρείτε τον νέο βασιλιά και να μου πείτε που βρίσκεται</a:t>
                </a:r>
                <a14:m>
                  <m:oMath xmlns:m="http://schemas.openxmlformats.org/officeDocument/2006/math">
                    <m:r>
                      <a:rPr lang="el-GR" sz="2400" i="1" smtClean="0">
                        <a:latin typeface="Cambria Math" panose="02040503050406030204" pitchFamily="18" charset="0"/>
                        <a:ea typeface="Cambria Math" panose="02040503050406030204" pitchFamily="18" charset="0"/>
                      </a:rPr>
                      <m:t>≫</m:t>
                    </m:r>
                    <m:r>
                      <a:rPr lang="el-GR" sz="2400" b="0" i="0" smtClean="0">
                        <a:latin typeface="Cambria Math" panose="02040503050406030204" pitchFamily="18" charset="0"/>
                        <a:ea typeface="Cambria Math" panose="02040503050406030204" pitchFamily="18" charset="0"/>
                      </a:rPr>
                      <m:t>. </m:t>
                    </m:r>
                  </m:oMath>
                </a14:m>
                <a:r>
                  <a:rPr lang="el-GR" sz="2400" dirty="0"/>
                  <a:t>Είπε χωρίς να δείξει τα νευρά του.</a:t>
                </a:r>
              </a:p>
            </p:txBody>
          </p:sp>
        </mc:Choice>
        <mc:Fallback xmlns="">
          <p:sp>
            <p:nvSpPr>
              <p:cNvPr id="3" name="TextBox 2">
                <a:extLst>
                  <a:ext uri="{FF2B5EF4-FFF2-40B4-BE49-F238E27FC236}">
                    <a16:creationId xmlns:a16="http://schemas.microsoft.com/office/drawing/2014/main" id="{1EED66C0-CDBC-4C74-B8F0-960932AB7455}"/>
                  </a:ext>
                </a:extLst>
              </p:cNvPr>
              <p:cNvSpPr txBox="1">
                <a:spLocks noRot="1" noChangeAspect="1" noMove="1" noResize="1" noEditPoints="1" noAdjustHandles="1" noChangeArrowheads="1" noChangeShapeType="1" noTextEdit="1"/>
              </p:cNvSpPr>
              <p:nvPr/>
            </p:nvSpPr>
            <p:spPr>
              <a:xfrm>
                <a:off x="790903" y="612844"/>
                <a:ext cx="6823841" cy="5632311"/>
              </a:xfrm>
              <a:prstGeom prst="rect">
                <a:avLst/>
              </a:prstGeom>
              <a:blipFill>
                <a:blip r:embed="rId2"/>
                <a:stretch>
                  <a:fillRect l="-1430" t="-867" r="-2234" b="-1625"/>
                </a:stretch>
              </a:blipFill>
            </p:spPr>
            <p:txBody>
              <a:bodyPr/>
              <a:lstStyle/>
              <a:p>
                <a:r>
                  <a:rPr lang="el-GR">
                    <a:noFill/>
                  </a:rPr>
                  <a:t> </a:t>
                </a:r>
              </a:p>
            </p:txBody>
          </p:sp>
        </mc:Fallback>
      </mc:AlternateContent>
      <p:pic>
        <p:nvPicPr>
          <p:cNvPr id="1026" name="Picture 2" descr="Βασιλιάδες Φωτογραφίες Αρχείου, Royalty Free Βασιλιάδες Εικόνες |  Depositphotos®">
            <a:extLst>
              <a:ext uri="{FF2B5EF4-FFF2-40B4-BE49-F238E27FC236}">
                <a16:creationId xmlns:a16="http://schemas.microsoft.com/office/drawing/2014/main" xmlns="" id="{6DB3A09F-2478-4B8F-8E35-018FE33EE5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8456" y="158401"/>
            <a:ext cx="3288917" cy="358516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Τρεις σοφοί άνθρωποι στοκ εικόνα. εικόνα από τρεις, άνθρωποι - 33930909">
            <a:extLst>
              <a:ext uri="{FF2B5EF4-FFF2-40B4-BE49-F238E27FC236}">
                <a16:creationId xmlns:a16="http://schemas.microsoft.com/office/drawing/2014/main" xmlns="" id="{65601EB2-1B29-4686-B3A0-BF902BA2E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2307" y="3758821"/>
            <a:ext cx="3079942" cy="2940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1731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887</Words>
  <Application>Microsoft Office PowerPoint</Application>
  <PresentationFormat>Ευρεία οθόνη</PresentationFormat>
  <Paragraphs>18</Paragraphs>
  <Slides>14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Arial</vt:lpstr>
      <vt:lpstr>Calibri</vt:lpstr>
      <vt:lpstr>Calibri Light</vt:lpstr>
      <vt:lpstr>Cambria Math</vt:lpstr>
      <vt:lpstr>Open Sans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94</cp:revision>
  <dcterms:created xsi:type="dcterms:W3CDTF">2020-12-02T15:20:41Z</dcterms:created>
  <dcterms:modified xsi:type="dcterms:W3CDTF">2020-12-20T20:44:57Z</dcterms:modified>
</cp:coreProperties>
</file>