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70"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70" y="1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1F2CE6E3-1138-4B65-8426-F2DDFB1BF32E}" type="datetimeFigureOut">
              <a:rPr lang="el-GR" smtClean="0"/>
              <a:pPr/>
              <a:t>25/5/2016</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24E1ACD7-4C11-464B-A3BA-6214128DE100}"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F2CE6E3-1138-4B65-8426-F2DDFB1BF32E}" type="datetimeFigureOut">
              <a:rPr lang="el-GR" smtClean="0"/>
              <a:pPr/>
              <a:t>25/5/2016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4E1ACD7-4C11-464B-A3BA-6214128DE10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F2CE6E3-1138-4B65-8426-F2DDFB1BF32E}" type="datetimeFigureOut">
              <a:rPr lang="el-GR" smtClean="0"/>
              <a:pPr/>
              <a:t>25/5/2016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4E1ACD7-4C11-464B-A3BA-6214128DE10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F2CE6E3-1138-4B65-8426-F2DDFB1BF32E}" type="datetimeFigureOut">
              <a:rPr lang="el-GR" smtClean="0"/>
              <a:pPr/>
              <a:t>25/5/2016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4E1ACD7-4C11-464B-A3BA-6214128DE10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F2CE6E3-1138-4B65-8426-F2DDFB1BF32E}" type="datetimeFigureOut">
              <a:rPr lang="el-GR" smtClean="0"/>
              <a:pPr/>
              <a:t>25/5/2016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24E1ACD7-4C11-464B-A3BA-6214128DE100}"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1F2CE6E3-1138-4B65-8426-F2DDFB1BF32E}" type="datetimeFigureOut">
              <a:rPr lang="el-GR" smtClean="0"/>
              <a:pPr/>
              <a:t>25/5/2016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4E1ACD7-4C11-464B-A3BA-6214128DE10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1F2CE6E3-1138-4B65-8426-F2DDFB1BF32E}" type="datetimeFigureOut">
              <a:rPr lang="el-GR" smtClean="0"/>
              <a:pPr/>
              <a:t>25/5/2016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4E1ACD7-4C11-464B-A3BA-6214128DE10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1F2CE6E3-1138-4B65-8426-F2DDFB1BF32E}" type="datetimeFigureOut">
              <a:rPr lang="el-GR" smtClean="0"/>
              <a:pPr/>
              <a:t>25/5/2016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4E1ACD7-4C11-464B-A3BA-6214128DE10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F2CE6E3-1138-4B65-8426-F2DDFB1BF32E}" type="datetimeFigureOut">
              <a:rPr lang="el-GR" smtClean="0"/>
              <a:pPr/>
              <a:t>25/5/2016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4E1ACD7-4C11-464B-A3BA-6214128DE10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1F2CE6E3-1138-4B65-8426-F2DDFB1BF32E}" type="datetimeFigureOut">
              <a:rPr lang="el-GR" smtClean="0"/>
              <a:pPr/>
              <a:t>25/5/2016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4E1ACD7-4C11-464B-A3BA-6214128DE10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F2CE6E3-1138-4B65-8426-F2DDFB1BF32E}" type="datetimeFigureOut">
              <a:rPr lang="el-GR" smtClean="0"/>
              <a:pPr/>
              <a:t>25/5/2016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4E1ACD7-4C11-464B-A3BA-6214128DE10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F2CE6E3-1138-4B65-8426-F2DDFB1BF32E}" type="datetimeFigureOut">
              <a:rPr lang="el-GR" smtClean="0"/>
              <a:pPr/>
              <a:t>25/5/2016</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4E1ACD7-4C11-464B-A3BA-6214128DE100}"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sansimera.gr/almanac/2610" TargetMode="External"/><Relationship Id="rId2" Type="http://schemas.openxmlformats.org/officeDocument/2006/relationships/hyperlink" Target="http://www.sansimera.gr/biographies/251" TargetMode="External"/><Relationship Id="rId1" Type="http://schemas.openxmlformats.org/officeDocument/2006/relationships/slideLayout" Target="../slideLayouts/slideLayout6.xml"/><Relationship Id="rId6" Type="http://schemas.openxmlformats.org/officeDocument/2006/relationships/image" Target="../media/image2.jpeg"/><Relationship Id="rId5" Type="http://schemas.openxmlformats.org/officeDocument/2006/relationships/hyperlink" Target="http://www.sansimera.gr/articles/56" TargetMode="External"/><Relationship Id="rId4" Type="http://schemas.openxmlformats.org/officeDocument/2006/relationships/hyperlink" Target="http://www.sansimera.gr/almanac/081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39552" y="0"/>
            <a:ext cx="7772400" cy="1874689"/>
          </a:xfrm>
        </p:spPr>
        <p:txBody>
          <a:bodyPr>
            <a:normAutofit/>
          </a:bodyPr>
          <a:lstStyle/>
          <a:p>
            <a:r>
              <a:rPr lang="el-GR" sz="3600" dirty="0" smtClean="0"/>
              <a:t>Ο </a:t>
            </a:r>
            <a:r>
              <a:rPr lang="el-GR" sz="3600" dirty="0" err="1" smtClean="0"/>
              <a:t>αγιοΣ</a:t>
            </a:r>
            <a:r>
              <a:rPr lang="el-GR" sz="3600" dirty="0" smtClean="0"/>
              <a:t> </a:t>
            </a:r>
            <a:r>
              <a:rPr lang="el-GR" sz="3600" dirty="0" err="1" smtClean="0"/>
              <a:t>ΔημητριοΣ</a:t>
            </a:r>
            <a:r>
              <a:rPr lang="el-GR" sz="3600" dirty="0" smtClean="0"/>
              <a:t> και η </a:t>
            </a:r>
            <a:r>
              <a:rPr lang="el-GR" sz="3600" dirty="0" err="1" smtClean="0"/>
              <a:t>Κατακομβη</a:t>
            </a:r>
            <a:r>
              <a:rPr lang="el-GR" sz="3600" dirty="0" smtClean="0"/>
              <a:t> του </a:t>
            </a:r>
            <a:r>
              <a:rPr lang="el-GR" sz="3600" dirty="0" err="1" smtClean="0"/>
              <a:t>Αγιου</a:t>
            </a:r>
            <a:r>
              <a:rPr lang="el-GR" sz="3600" dirty="0" smtClean="0"/>
              <a:t> </a:t>
            </a:r>
            <a:r>
              <a:rPr lang="el-GR" sz="3600" dirty="0" err="1" smtClean="0"/>
              <a:t>Ιωαννου</a:t>
            </a:r>
            <a:endParaRPr lang="el-GR" sz="3600" dirty="0"/>
          </a:p>
        </p:txBody>
      </p:sp>
      <p:sp>
        <p:nvSpPr>
          <p:cNvPr id="3" name="2 - Υπότιτλος"/>
          <p:cNvSpPr>
            <a:spLocks noGrp="1"/>
          </p:cNvSpPr>
          <p:nvPr>
            <p:ph type="subTitle" idx="1"/>
          </p:nvPr>
        </p:nvSpPr>
        <p:spPr>
          <a:xfrm>
            <a:off x="0" y="2060848"/>
            <a:ext cx="9144000" cy="4797152"/>
          </a:xfrm>
        </p:spPr>
        <p:txBody>
          <a:bodyPr>
            <a:noAutofit/>
          </a:bodyPr>
          <a:lstStyle/>
          <a:p>
            <a:r>
              <a:rPr lang="el-GR" sz="2000" dirty="0" smtClean="0">
                <a:solidFill>
                  <a:schemeClr val="tx1">
                    <a:lumMod val="95000"/>
                  </a:schemeClr>
                </a:solidFill>
              </a:rPr>
              <a:t>Ο Ι. Ναός του Αγίου Δημητρίου χτίστηκε στα μέσα του 5ου αιώνα (413), πάνω στον τόπο του μαρτυρίου του Αγίου, από τον έπαρχο του Ιλλυρικού </a:t>
            </a:r>
            <a:r>
              <a:rPr lang="el-GR" sz="2000" dirty="0" err="1" smtClean="0">
                <a:solidFill>
                  <a:schemeClr val="tx1">
                    <a:lumMod val="95000"/>
                  </a:schemeClr>
                </a:solidFill>
              </a:rPr>
              <a:t>Λεόντιο</a:t>
            </a:r>
            <a:r>
              <a:rPr lang="el-GR" sz="2000" dirty="0" smtClean="0">
                <a:solidFill>
                  <a:schemeClr val="tx1">
                    <a:lumMod val="95000"/>
                  </a:schemeClr>
                </a:solidFill>
              </a:rPr>
              <a:t>, ο οποίος θεραπεύτηκε από ανίατη ασθένεια. Στο χώρο αυτό βρισκόταν το «στάδιο» όπου γίνονταν </a:t>
            </a:r>
            <a:r>
              <a:rPr lang="el-GR" sz="2000" dirty="0" err="1" smtClean="0">
                <a:solidFill>
                  <a:schemeClr val="tx1">
                    <a:lumMod val="95000"/>
                  </a:schemeClr>
                </a:solidFill>
              </a:rPr>
              <a:t>μονομαχικοί</a:t>
            </a:r>
            <a:r>
              <a:rPr lang="el-GR" sz="2000" dirty="0" smtClean="0">
                <a:solidFill>
                  <a:schemeClr val="tx1">
                    <a:lumMod val="95000"/>
                  </a:schemeClr>
                </a:solidFill>
              </a:rPr>
              <a:t> αγώνες. Σ’ αυτό το στάδιο μονομάχησε ο πιστός μαθητής του Αγίου Δημητρίου, Νέστορας, και κατατρόπωσε τον </a:t>
            </a:r>
            <a:r>
              <a:rPr lang="el-GR" sz="2000" dirty="0" err="1" smtClean="0">
                <a:solidFill>
                  <a:schemeClr val="tx1">
                    <a:lumMod val="95000"/>
                  </a:schemeClr>
                </a:solidFill>
              </a:rPr>
              <a:t>Λυαίο</a:t>
            </a:r>
            <a:r>
              <a:rPr lang="el-GR" sz="2000" dirty="0" smtClean="0">
                <a:solidFill>
                  <a:schemeClr val="tx1">
                    <a:lumMod val="95000"/>
                  </a:schemeClr>
                </a:solidFill>
              </a:rPr>
              <a:t>. Ολόκληρο το ισόγειο συγκρότημα του αρχαίου λουτρού, όπου ήταν φυλακισμένος ο Άγιος, διατηρήθηκε και διασκευάσθηκε σε κρύπτη του ναού, η οποία έγινε για αιώνες και παραμένει κέντρο λατρείας.</a:t>
            </a:r>
          </a:p>
          <a:p>
            <a:r>
              <a:rPr lang="el-GR" sz="2000" dirty="0" smtClean="0">
                <a:solidFill>
                  <a:schemeClr val="tx1">
                    <a:lumMod val="95000"/>
                  </a:schemeClr>
                </a:solidFill>
              </a:rPr>
              <a:t>Ο αρχιτεκτονικός ρυθμός του ναού είναι πεντάκλιτη βασιλική με εγκάρσιο (κάθετο) κλίτος, διπλά υπερώα (γυναικωνίτες) και μακρές διπλές </a:t>
            </a:r>
            <a:r>
              <a:rPr lang="el-GR" sz="2000" dirty="0" err="1" smtClean="0">
                <a:solidFill>
                  <a:schemeClr val="tx1">
                    <a:lumMod val="95000"/>
                  </a:schemeClr>
                </a:solidFill>
              </a:rPr>
              <a:t>κιονοστοιχείες</a:t>
            </a:r>
            <a:r>
              <a:rPr lang="el-GR" sz="2000" dirty="0" smtClean="0">
                <a:solidFill>
                  <a:schemeClr val="tx1">
                    <a:lumMod val="95000"/>
                  </a:schemeClr>
                </a:solidFill>
              </a:rPr>
              <a:t>. Στην πορεία του χρόνου υπέστη δύο φορές καταστροφή, σε μεγάλο μέρος, από πυρκαγιά τον 7ο αιώνα (μεταξύ 629 και 639) και στις 5 και 6 Αυγούστου το 1917. Επίσης υπέστη πολλές καταστροφές και λεηλασίες κατά την άλωση της Θεσσαλονίκης από τους Σαρακηνούς το 904 και από τους Νορμανδούς το 1118. Το διάστημα 1493-1912 μετατράπηκε σε τζάμι από τους Τούρκους. </a:t>
            </a:r>
          </a:p>
          <a:p>
            <a:endParaRPr lang="el-GR" sz="2000"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ΟΣΙΟΣ ΛΟΥΚΑΣ</a:t>
            </a:r>
            <a:endParaRPr lang="el-GR" dirty="0"/>
          </a:p>
        </p:txBody>
      </p:sp>
      <p:sp>
        <p:nvSpPr>
          <p:cNvPr id="3" name="2 - Θέση περιεχομένου"/>
          <p:cNvSpPr>
            <a:spLocks noGrp="1"/>
          </p:cNvSpPr>
          <p:nvPr>
            <p:ph sz="half" idx="1"/>
          </p:nvPr>
        </p:nvSpPr>
        <p:spPr/>
        <p:txBody>
          <a:bodyPr>
            <a:normAutofit fontScale="92500" lnSpcReduction="10000"/>
          </a:bodyPr>
          <a:lstStyle/>
          <a:p>
            <a:r>
              <a:rPr lang="el-GR" dirty="0" smtClean="0"/>
              <a:t> Στο ίδιο κλίτος, στον πεσσό που βρίσκεται πίσω ακριβώς από τον δεσποτικό θρόνο, σώζεται σε άριστη κατάσταση η ολόσωμη παράσταση του Οσίου Λουκά σε υπερφυσικό μέγεθος. Ο Άγιος, ντυμένος το μοναχικό σχήμα, στέκεται με τα χέρια μπροστά στο στήθος σε στάση προσευχής.</a:t>
            </a:r>
            <a:endParaRPr lang="el-GR" dirty="0"/>
          </a:p>
        </p:txBody>
      </p:sp>
      <p:pic>
        <p:nvPicPr>
          <p:cNvPr id="5" name="4 - Θέση περιεχομένου" descr="5ad3407d6824d19b7243380ee3ed09ca.jpg"/>
          <p:cNvPicPr>
            <a:picLocks noGrp="1" noChangeAspect="1"/>
          </p:cNvPicPr>
          <p:nvPr>
            <p:ph sz="half" idx="2"/>
          </p:nvPr>
        </p:nvPicPr>
        <p:blipFill>
          <a:blip r:embed="rId2" cstate="print"/>
          <a:stretch>
            <a:fillRect/>
          </a:stretch>
        </p:blipFill>
        <p:spPr>
          <a:xfrm>
            <a:off x="5715000" y="2196306"/>
            <a:ext cx="1905000" cy="333375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κειμένου"/>
          <p:cNvSpPr>
            <a:spLocks noGrp="1"/>
          </p:cNvSpPr>
          <p:nvPr>
            <p:ph type="body" idx="2"/>
          </p:nvPr>
        </p:nvSpPr>
        <p:spPr>
          <a:xfrm>
            <a:off x="0" y="0"/>
            <a:ext cx="4860032" cy="6669360"/>
          </a:xfrm>
        </p:spPr>
        <p:txBody>
          <a:bodyPr>
            <a:noAutofit/>
          </a:bodyPr>
          <a:lstStyle/>
          <a:p>
            <a:pPr lvl="1" algn="ctr"/>
            <a:r>
              <a:rPr lang="el-GR" sz="2000" dirty="0"/>
              <a:t>Κάποτε οι χριστιανοί σε αυτήν την πόλη δεν είχαν την άνεση να εκδηλώνουν τα "πιστεύω" τους, δημοσίως. Η δύναμη της πίστης, όμως, που για ακόμη μία φορά βλέπουμε ότι μπορεί να κάνει πολλά, τους οδήγησε στην υπόγεια Θεσσαλονίκη. Την υπόγεια Θεσσαλονίκη, η οποία συνδέθηκε με μύθους και υπερβολές αλλά παρόλα αυτά έχει δώσει τα σημάδια της </a:t>
            </a:r>
            <a:r>
              <a:rPr lang="el-GR" sz="2000" dirty="0" smtClean="0"/>
              <a:t>ύπαρξης </a:t>
            </a:r>
            <a:r>
              <a:rPr lang="el-GR" sz="2000" dirty="0"/>
              <a:t>της και του μεγέθους της, σε αρκετές τυχαίες -μη αρχαιολογικές- ανασκαφές</a:t>
            </a:r>
            <a:r>
              <a:rPr lang="el-GR" sz="2000" dirty="0" smtClean="0"/>
              <a:t>.</a:t>
            </a:r>
            <a:r>
              <a:rPr lang="el-GR" sz="2000" dirty="0"/>
              <a:t> Ένα σημείο αναφοράς του υπόγειου δικτύου στοών και κατακομβών της συμπρωτεύουσας είναι οι κατακόμβες του Άγιου Ιωάννη του Προδρόμου. Πίσω αριστερά από την εκκλησία της Αγίας Σοφίας, στο κέντρο της πόλης, προσέξαμε κάτι που μας κέντρισε την περιέργεια...</a:t>
            </a:r>
            <a:endParaRPr lang="el-GR" sz="2000" dirty="0" smtClean="0"/>
          </a:p>
          <a:p>
            <a:pPr algn="ctr"/>
            <a:endParaRPr lang="el-GR" sz="2000" dirty="0"/>
          </a:p>
        </p:txBody>
      </p:sp>
      <p:pic>
        <p:nvPicPr>
          <p:cNvPr id="5" name="4 - Θέση περιεχομένου" descr="images-stories-tsarkes-katakomves_agiou_ioanni-ai_giannis_18-230x173.jpg"/>
          <p:cNvPicPr>
            <a:picLocks noGrp="1" noChangeAspect="1"/>
          </p:cNvPicPr>
          <p:nvPr>
            <p:ph sz="half" idx="1"/>
          </p:nvPr>
        </p:nvPicPr>
        <p:blipFill>
          <a:blip r:embed="rId2" cstate="print"/>
          <a:stretch>
            <a:fillRect/>
          </a:stretch>
        </p:blipFill>
        <p:spPr>
          <a:xfrm>
            <a:off x="5035550" y="2375694"/>
            <a:ext cx="2190750" cy="164782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κατακόμβη του Αγίου Ιωάννη</a:t>
            </a:r>
            <a:endParaRPr lang="el-GR" dirty="0"/>
          </a:p>
        </p:txBody>
      </p:sp>
      <p:sp>
        <p:nvSpPr>
          <p:cNvPr id="3" name="2 - Θέση περιεχομένου"/>
          <p:cNvSpPr>
            <a:spLocks noGrp="1"/>
          </p:cNvSpPr>
          <p:nvPr>
            <p:ph sz="half" idx="1"/>
          </p:nvPr>
        </p:nvSpPr>
        <p:spPr>
          <a:xfrm>
            <a:off x="179512" y="1628800"/>
            <a:ext cx="4038600" cy="4525963"/>
          </a:xfrm>
        </p:spPr>
        <p:txBody>
          <a:bodyPr>
            <a:normAutofit fontScale="25000" lnSpcReduction="20000"/>
          </a:bodyPr>
          <a:lstStyle/>
          <a:p>
            <a:r>
              <a:rPr lang="el-GR" sz="4800" dirty="0" smtClean="0"/>
              <a:t>Με έναν από τους ωραιότερους κήπους στο κέντρο της Θεσσαλονίκης, δίπλα στην Αγία Σοφία, και σε σημείο που δεν είναι ορατό εύκολα, σε χαμηλότερο επίπεδο από τον δρόμο,</a:t>
            </a:r>
          </a:p>
          <a:p>
            <a:r>
              <a:rPr lang="el-GR" sz="4800" dirty="0" smtClean="0"/>
              <a:t>είναι ένας ακόμη ναός, του Ιωάννη Προδρόμου.</a:t>
            </a:r>
          </a:p>
          <a:p>
            <a:r>
              <a:rPr lang="el-GR" sz="4800" dirty="0" smtClean="0"/>
              <a:t/>
            </a:r>
            <a:br>
              <a:rPr lang="el-GR" sz="4800" dirty="0" smtClean="0"/>
            </a:br>
            <a:r>
              <a:rPr lang="el-GR" sz="4800" dirty="0" smtClean="0"/>
              <a:t>Διασταύρωση των οδών </a:t>
            </a:r>
            <a:r>
              <a:rPr lang="el-GR" sz="4800" dirty="0" err="1" smtClean="0"/>
              <a:t>Μακένζι</a:t>
            </a:r>
            <a:r>
              <a:rPr lang="el-GR" sz="4800" dirty="0" smtClean="0"/>
              <a:t> Κινγκ, Παύλου Μελά και Ικτίνου, στο κέντρο της πόλης, μια καταπράσινη όαση, ένας κήπος στον οποίο οδηγούν μαρμάρινα σκαλοπάτια με έντονα σημάδια φθοράς, απομεινάρια του παρελθόντος, μεταφέρει τον επισκέπτη σε άλλη εποχή, πίσω στον χρόνο.</a:t>
            </a:r>
          </a:p>
          <a:p>
            <a:r>
              <a:rPr lang="el-GR" sz="4800" dirty="0" smtClean="0"/>
              <a:t/>
            </a:r>
            <a:br>
              <a:rPr lang="el-GR" sz="4800" dirty="0" smtClean="0"/>
            </a:br>
            <a:r>
              <a:rPr lang="el-GR" sz="4800" dirty="0" smtClean="0"/>
              <a:t>Ιδιαίτερος ο ναός ως προς το σχήμα, μετά τις επεμβάσεις που έχουν γίνει, με τον δεξί τοίχο φτιαγμένο από γυαλί που επιτρέπει στο φως να περνά στο εσωτερικό. Η δεξαμενή που υπάρχει στον χώρο ανήκει σε ρωμαϊκό κτίσμα (Νυμφαίο). Ενδεχομένως να ήταν </a:t>
            </a:r>
            <a:r>
              <a:rPr lang="el-GR" sz="4800" dirty="0" err="1" smtClean="0"/>
              <a:t>βαπτιστήριο</a:t>
            </a:r>
            <a:r>
              <a:rPr lang="el-GR" sz="4800" dirty="0" smtClean="0"/>
              <a:t> της παλαιοχριστιανικής εκκλησίας που υπήρχε εκεί πριν χτιστεί η Αγ. Σοφία.</a:t>
            </a:r>
          </a:p>
          <a:p>
            <a:r>
              <a:rPr lang="el-GR" sz="4800" dirty="0" smtClean="0"/>
              <a:t/>
            </a:r>
            <a:br>
              <a:rPr lang="el-GR" sz="4800" dirty="0" smtClean="0"/>
            </a:br>
            <a:r>
              <a:rPr lang="el-GR" sz="4800" dirty="0" smtClean="0"/>
              <a:t>Κάτω από την αυλή υπάρχει διάδρομος και δύο υπόγειοι χώροι, στοές ή κρύπτες, που ανακαλύφτηκαν το 1892 από τους ιδιοκτήτες του οικοπέδου. Σε έναν από αυτούς υπάρχει μικρή πηγή.</a:t>
            </a:r>
          </a:p>
          <a:p>
            <a:r>
              <a:rPr lang="el-GR" sz="4800" dirty="0" smtClean="0"/>
              <a:t> </a:t>
            </a:r>
          </a:p>
          <a:p>
            <a:r>
              <a:rPr lang="el-GR" sz="4800" dirty="0" smtClean="0"/>
              <a:t>Στο κέντρο της αυλής υπάρχουν τα ερείπια μίας βυζαντινής εκκλησίας η οποία έμοιαζε πολύ με τη Ροτόντα –φυσικά μικρότερη- η οποία επίσης ήταν χτισμένη πάνω στα ερείπια ενός αρχαίου ναού.</a:t>
            </a:r>
          </a:p>
          <a:p>
            <a:r>
              <a:rPr lang="el-GR" sz="3600" dirty="0" smtClean="0"/>
              <a:t/>
            </a:r>
            <a:br>
              <a:rPr lang="el-GR" sz="3600" dirty="0" smtClean="0"/>
            </a:br>
            <a:r>
              <a:rPr lang="el-GR" sz="3600" dirty="0" smtClean="0"/>
              <a:t> </a:t>
            </a:r>
          </a:p>
          <a:p>
            <a:endParaRPr lang="el-GR" dirty="0"/>
          </a:p>
        </p:txBody>
      </p:sp>
      <p:pic>
        <p:nvPicPr>
          <p:cNvPr id="5" name="4 - Θέση περιεχομένου" descr="images-stories-tsarkes-katakomves_agiou_ioanni-ai_giannis_18-230x173.jpg"/>
          <p:cNvPicPr>
            <a:picLocks noGrp="1" noChangeAspect="1"/>
          </p:cNvPicPr>
          <p:nvPr>
            <p:ph sz="half" idx="2"/>
          </p:nvPr>
        </p:nvPicPr>
        <p:blipFill>
          <a:blip r:embed="rId2" cstate="print"/>
          <a:stretch>
            <a:fillRect/>
          </a:stretch>
        </p:blipFill>
        <p:spPr>
          <a:xfrm>
            <a:off x="5572125" y="3039269"/>
            <a:ext cx="2190750" cy="1647825"/>
          </a:xfrm>
        </p:spPr>
      </p:pic>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half" idx="1"/>
          </p:nvPr>
        </p:nvSpPr>
        <p:spPr/>
        <p:txBody>
          <a:bodyPr>
            <a:normAutofit fontScale="47500" lnSpcReduction="20000"/>
          </a:bodyPr>
          <a:lstStyle/>
          <a:p>
            <a:r>
              <a:rPr lang="el-GR" sz="3300" dirty="0" smtClean="0"/>
              <a:t>Υποστηρίζεται επίσης πως το σημείο του ναού και των στοών ήταν μάλλον δίπλα στο στάδιο της Θεσσαλονίκης, εκεί όπου μαρτύρησε και ο πολιούχος Άγιος Δημήτριος. Μάλιστα σύμφωνα με άλλες θεωρίες ο Άγιος Δημήτριος έδρασε σε αυτές τις κατακόμβες οι οποίες αργότερα αποτέλεσαν την </a:t>
            </a:r>
            <a:r>
              <a:rPr lang="el-GR" sz="3300" dirty="0" smtClean="0"/>
              <a:t>φυλακή </a:t>
            </a:r>
            <a:r>
              <a:rPr lang="el-GR" sz="3300" dirty="0" smtClean="0"/>
              <a:t>του, πριν μεταφερθεί στην Κρύπτη για να εκτελεσθεί.</a:t>
            </a:r>
          </a:p>
          <a:p>
            <a:r>
              <a:rPr lang="el-GR" sz="3300" dirty="0" smtClean="0"/>
              <a:t/>
            </a:r>
            <a:br>
              <a:rPr lang="el-GR" sz="3300" dirty="0" smtClean="0"/>
            </a:br>
            <a:r>
              <a:rPr lang="el-GR" sz="3300" dirty="0" smtClean="0"/>
              <a:t>Λένε ακόμη πως στην πυρκαγιά του 1917, που κατέστρεψε το μεγαλύτερο μέρος της Θεσσαλονίκης, το μοναδικό ανέπαφο σημείο της πόλης ήταν αυτή ακριβώς η εκκλησία μαζί με τις εικόνες που Ιωάννη Προδρόμου.</a:t>
            </a:r>
          </a:p>
          <a:p>
            <a:r>
              <a:rPr lang="el-GR" sz="3300" dirty="0" smtClean="0"/>
              <a:t> </a:t>
            </a:r>
          </a:p>
          <a:p>
            <a:r>
              <a:rPr lang="el-GR" sz="3300" dirty="0" smtClean="0"/>
              <a:t>Είναι πάντως ένα σημείο στο κέντρο της πόλης που αξίζει με το παραπάνω μια στάση!</a:t>
            </a:r>
          </a:p>
          <a:p>
            <a:endParaRPr lang="el-GR" dirty="0"/>
          </a:p>
        </p:txBody>
      </p:sp>
      <p:pic>
        <p:nvPicPr>
          <p:cNvPr id="5" name="4 - Θέση περιεχομένου" descr="Agios-Ioannis-Prodromos-00.jpg"/>
          <p:cNvPicPr>
            <a:picLocks noGrp="1" noChangeAspect="1"/>
          </p:cNvPicPr>
          <p:nvPr>
            <p:ph sz="half" idx="2"/>
          </p:nvPr>
        </p:nvPicPr>
        <p:blipFill>
          <a:blip r:embed="rId2" cstate="print"/>
          <a:stretch>
            <a:fillRect/>
          </a:stretch>
        </p:blipFill>
        <p:spPr>
          <a:xfrm>
            <a:off x="4648200" y="2348706"/>
            <a:ext cx="4038600" cy="302895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Αποτέλεσμα εικόνας για η κατακομβη του αγιου ιωαννη θεσσαλονικη"/>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Autofit/>
          </a:bodyPr>
          <a:lstStyle/>
          <a:p>
            <a:r>
              <a:rPr lang="el-GR" sz="9600" dirty="0" smtClean="0"/>
              <a:t>ΤΕΛΟΣ</a:t>
            </a:r>
            <a:endParaRPr lang="el-GR" sz="9600" dirty="0"/>
          </a:p>
        </p:txBody>
      </p:sp>
      <p:sp>
        <p:nvSpPr>
          <p:cNvPr id="3" name="2 - Υπότιτλος"/>
          <p:cNvSpPr>
            <a:spLocks noGrp="1"/>
          </p:cNvSpPr>
          <p:nvPr>
            <p:ph type="subTitle" idx="1"/>
          </p:nvPr>
        </p:nvSpPr>
        <p:spPr>
          <a:xfrm>
            <a:off x="1371600" y="3886200"/>
            <a:ext cx="6400800" cy="2639144"/>
          </a:xfrm>
        </p:spPr>
        <p:txBody>
          <a:bodyPr>
            <a:normAutofit/>
          </a:bodyPr>
          <a:lstStyle/>
          <a:p>
            <a:r>
              <a:rPr lang="el-GR" dirty="0" smtClean="0"/>
              <a:t>ΜΑΡΙΑ ΒΑΒΙΤΣΑ</a:t>
            </a:r>
          </a:p>
          <a:p>
            <a:r>
              <a:rPr lang="el-GR" dirty="0" smtClean="0"/>
              <a:t>ΒΑΓΙΑ ΜΙΧΑΛΟΠΟΥΛΟΥ</a:t>
            </a:r>
          </a:p>
          <a:p>
            <a:r>
              <a:rPr lang="el-GR" dirty="0" smtClean="0"/>
              <a:t>ΔΗΜΗΤΡΗΣ ΔΑΣΚΑΛΟΥ</a:t>
            </a:r>
          </a:p>
          <a:p>
            <a:r>
              <a:rPr lang="el-GR" dirty="0" smtClean="0"/>
              <a:t>ΣΤΕΛΙΟΣ ΧΡΙΣΤΕΛΗΣ</a:t>
            </a:r>
          </a:p>
          <a:p>
            <a:r>
              <a:rPr lang="el-GR" dirty="0" smtClean="0"/>
              <a:t>ΘΩΜΑΣ ΠΑΠΑΤΣ ΦΕΛΕΚΗΣ</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title"/>
          </p:nvPr>
        </p:nvSpPr>
        <p:spPr>
          <a:xfrm>
            <a:off x="323528" y="-171400"/>
            <a:ext cx="8229600" cy="1143000"/>
          </a:xfrm>
        </p:spPr>
        <p:txBody>
          <a:bodyPr/>
          <a:lstStyle/>
          <a:p>
            <a:r>
              <a:rPr lang="el-GR" dirty="0" smtClean="0"/>
              <a:t>Πολιούχος της Θεσσαλονίκης</a:t>
            </a:r>
            <a:endParaRPr lang="el-GR" dirty="0"/>
          </a:p>
        </p:txBody>
      </p:sp>
      <p:sp>
        <p:nvSpPr>
          <p:cNvPr id="4" name="3 - Θέση περιεχομένου"/>
          <p:cNvSpPr>
            <a:spLocks noGrp="1"/>
          </p:cNvSpPr>
          <p:nvPr>
            <p:ph sz="half" idx="4294967295"/>
          </p:nvPr>
        </p:nvSpPr>
        <p:spPr>
          <a:xfrm>
            <a:off x="3671392" y="809328"/>
            <a:ext cx="5472608" cy="6048672"/>
          </a:xfrm>
        </p:spPr>
        <p:txBody>
          <a:bodyPr>
            <a:noAutofit/>
          </a:bodyPr>
          <a:lstStyle/>
          <a:p>
            <a:r>
              <a:rPr lang="el-GR" sz="2000" dirty="0" smtClean="0"/>
              <a:t>Από τους ενδοξότερους και δημοφιλέστερους αγίους της Ορθόδοξης Χριστιανικής Εκκλησίας, μαζί με τον </a:t>
            </a:r>
            <a:r>
              <a:rPr lang="el-GR" sz="2000" dirty="0" smtClean="0">
                <a:hlinkClick r:id="rId2"/>
              </a:rPr>
              <a:t>Άγιο Γεώργιο</a:t>
            </a:r>
            <a:r>
              <a:rPr lang="el-GR" sz="2000" dirty="0" smtClean="0"/>
              <a:t>. Είναι πολιούχος της Θεσσαλονίκης, στην πόλη που γεννήθηκε, έζησε και μαρτύρησε. Η μνήμη του εορτάζεται (και από τους Καθολικούς) στις </a:t>
            </a:r>
            <a:r>
              <a:rPr lang="el-GR" sz="2000" dirty="0" smtClean="0">
                <a:hlinkClick r:id="rId3"/>
              </a:rPr>
              <a:t>26 Οκτωβρίου</a:t>
            </a:r>
            <a:r>
              <a:rPr lang="el-GR" sz="2000" dirty="0" smtClean="0"/>
              <a:t> και στις </a:t>
            </a:r>
            <a:r>
              <a:rPr lang="el-GR" sz="2000" dirty="0" smtClean="0">
                <a:hlinkClick r:id="rId4"/>
              </a:rPr>
              <a:t>8 Νοεμβρίου</a:t>
            </a:r>
            <a:r>
              <a:rPr lang="el-GR" sz="2000" dirty="0" smtClean="0"/>
              <a:t> γι’ αυτούς που ακολουθούν το </a:t>
            </a:r>
            <a:r>
              <a:rPr lang="el-GR" sz="2000" dirty="0" smtClean="0">
                <a:hlinkClick r:id="rId5"/>
              </a:rPr>
              <a:t>Ιουλιανό Ημερολόγιο</a:t>
            </a:r>
            <a:r>
              <a:rPr lang="el-GR" sz="2000" dirty="0" smtClean="0"/>
              <a:t> (Παλαιοημερολογίτες).</a:t>
            </a:r>
          </a:p>
          <a:p>
            <a:r>
              <a:rPr lang="el-GR" sz="2000" dirty="0" smtClean="0"/>
              <a:t>Ο Δημήτριος γεννήθηκε γύρω στο 280 στη Θεσσαλονίκη, επί </a:t>
            </a:r>
            <a:r>
              <a:rPr lang="el-GR" sz="2000" dirty="0" err="1" smtClean="0"/>
              <a:t>αυτοκράτορος</a:t>
            </a:r>
            <a:r>
              <a:rPr lang="el-GR" sz="2000" dirty="0" smtClean="0"/>
              <a:t> Μαξιμιανού, και καταγόταν από αριστοκρατική οικογένεια. Σε νεαρή ηλικία κατατάχθηκε στον ρωμαϊκό στρατό και έφτασε ως το βαθμό του χιλίαρχου, σε ηλικία μόλις 22 ετών. Φύση φιλομαθής και ερευνητική αναζητούσε το υψηλό και το αληθινό και το βρήκε στη χριστιανική πίστη, της οποίας έγινε διαπρύσιος κήρυκας στη Θεσσαλονίκη.</a:t>
            </a:r>
          </a:p>
          <a:p>
            <a:r>
              <a:rPr lang="el-GR" sz="1200" dirty="0"/>
              <a:t/>
            </a:r>
            <a:br>
              <a:rPr lang="el-GR" sz="1200" dirty="0"/>
            </a:br>
            <a:r>
              <a:rPr lang="el-GR" sz="1200" dirty="0"/>
              <a:t/>
            </a:r>
            <a:br>
              <a:rPr lang="el-GR" sz="1200" dirty="0"/>
            </a:br>
            <a:endParaRPr lang="el-GR" sz="1200" dirty="0"/>
          </a:p>
        </p:txBody>
      </p:sp>
      <p:pic>
        <p:nvPicPr>
          <p:cNvPr id="5" name="4 - Θέση περιεχομένου" descr="Agios_Dimitrios.jpg"/>
          <p:cNvPicPr>
            <a:picLocks noGrp="1" noChangeAspect="1"/>
          </p:cNvPicPr>
          <p:nvPr>
            <p:ph sz="half" idx="4294967295"/>
          </p:nvPr>
        </p:nvPicPr>
        <p:blipFill>
          <a:blip r:embed="rId6" cstate="print"/>
          <a:stretch>
            <a:fillRect/>
          </a:stretch>
        </p:blipFill>
        <p:spPr>
          <a:xfrm>
            <a:off x="0" y="1988840"/>
            <a:ext cx="4281453" cy="4869160"/>
          </a:xfrm>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55576" y="764704"/>
            <a:ext cx="7560840" cy="3785652"/>
          </a:xfrm>
          <a:prstGeom prst="rect">
            <a:avLst/>
          </a:prstGeom>
        </p:spPr>
        <p:txBody>
          <a:bodyPr wrap="square">
            <a:spAutoFit/>
          </a:bodyPr>
          <a:lstStyle/>
          <a:p>
            <a:pPr algn="just"/>
            <a:r>
              <a:rPr lang="el-GR" sz="2400" dirty="0" smtClean="0"/>
              <a:t>Σχημάτισε ένα κύκλο νεαρών μαθητών και τους δίδασκε την Αγία Γραφή στις υπόγειες στοές κοντά στα δημόσια λουτρά της πόλης. Κατά τη διάρκεια μιας τέτοιας συνάθροισης, οι ειδωλολάτρες τον συνέλαβαν και τον οδήγησαν ενώπιον του αυτοκράτορα Μαξιμιανού, που παρεπιδημούσε στη Θεσσαλονίκη. Όταν ο αυτοκράτορας του ζήτησε να απαρνηθεί την πίστη του, ο Δημήτριος του απάντησε: «Τω Χριστώ μου πιστεύω μόνον». Ο Μαξιμιανός εξοργισμένος από τη θαρραλέα στάση του αξιωματικού του διέταξε να τον φυλακίσουν.</a:t>
            </a:r>
          </a:p>
        </p:txBody>
      </p:sp>
    </p:spTree>
  </p:cSld>
  <p:clrMapOvr>
    <a:masterClrMapping/>
  </p:clrMapOvr>
  <p:transition>
    <p:wheel spokes="3"/>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332656"/>
            <a:ext cx="9144000" cy="4401205"/>
          </a:xfrm>
          <a:prstGeom prst="rect">
            <a:avLst/>
          </a:prstGeom>
        </p:spPr>
        <p:txBody>
          <a:bodyPr wrap="square">
            <a:spAutoFit/>
          </a:bodyPr>
          <a:lstStyle/>
          <a:p>
            <a:r>
              <a:rPr lang="el-GR" sz="2400" dirty="0" smtClean="0"/>
              <a:t>Η είσοδος της κρύπτης βρίσκεται δίπλα από τον δεξιό πεσσό του ιερού βήματος και οδηγεί στο χώρο εκείνο που σύμφωνα με την παράδοση φυλακίσθηκε, μαρτύρησε και </a:t>
            </a:r>
            <a:r>
              <a:rPr lang="el-GR" sz="2400" dirty="0" err="1" smtClean="0"/>
              <a:t>τάφηκε</a:t>
            </a:r>
            <a:r>
              <a:rPr lang="el-GR" sz="2400" dirty="0" smtClean="0"/>
              <a:t> ο Άγιος Δημήτριος. </a:t>
            </a:r>
          </a:p>
          <a:p>
            <a:r>
              <a:rPr lang="el-GR" sz="2400" dirty="0" smtClean="0"/>
              <a:t>Πρόκειται για το ανατολικό τμήμα του μεγάλου </a:t>
            </a:r>
            <a:r>
              <a:rPr lang="el-GR" sz="2400" dirty="0" smtClean="0"/>
              <a:t>ρωμαϊκού </a:t>
            </a:r>
            <a:r>
              <a:rPr lang="el-GR" sz="2400" dirty="0" smtClean="0"/>
              <a:t>λουτρού που βρισκόταν κοντά στην αγορά και το στάδιο για την εξυπηρέτηση των αθλητών.</a:t>
            </a:r>
          </a:p>
          <a:p>
            <a:r>
              <a:rPr lang="el-GR" sz="2400" dirty="0" smtClean="0"/>
              <a:t>Ο Άγιος Δημήτριος, ο θαυματουργός προστάτης της Θεσσαλονίκης, τιμήθηκε αμέσως μετά την καθιέρωση του χριστιανισμού. Στον Ναό του, από την ίδρυσή του (μέσα του 5ου αι.), τρεις ήταν οι κύριοι χώροι τιμής του: το </a:t>
            </a:r>
            <a:r>
              <a:rPr lang="el-GR" sz="2400" dirty="0" err="1" smtClean="0"/>
              <a:t>σταυρόσχημο</a:t>
            </a:r>
            <a:r>
              <a:rPr lang="el-GR" sz="2400" dirty="0" smtClean="0"/>
              <a:t> Εγκαίνιο στο ιερό του Ναού, το εξαγωνικό Κιβώριο στο κεντρικό κλίτος και η Κρύπτη με την κρήνη.</a:t>
            </a:r>
          </a:p>
          <a:p>
            <a:r>
              <a:rPr lang="el-GR" sz="1600" dirty="0" smtClean="0"/>
              <a:t>         </a:t>
            </a:r>
            <a:endParaRPr lang="el-GR" sz="1600" dirty="0"/>
          </a:p>
        </p:txBody>
      </p:sp>
    </p:spTree>
  </p:cSld>
  <p:clrMapOvr>
    <a:masterClrMapping/>
  </p:clrMapOvr>
  <p:transition>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11560" y="548679"/>
            <a:ext cx="8352928" cy="5940088"/>
          </a:xfrm>
          <a:prstGeom prst="rect">
            <a:avLst/>
          </a:prstGeom>
        </p:spPr>
        <p:txBody>
          <a:bodyPr wrap="square">
            <a:spAutoFit/>
          </a:bodyPr>
          <a:lstStyle/>
          <a:p>
            <a:r>
              <a:rPr lang="el-GR" sz="2000" dirty="0" smtClean="0"/>
              <a:t>Η Κρύπτη του Ναού του Αγίου Δημητρίου στη Θεσσαλονίκη αναφέρεται στο σύμπλεγμα στοών και διαδρόμων, οι οποίοι υποβαστάζονται από ισχυρούς στύλους κάτω από το Ιερό Βήμα και αποτελούσε το ανατολικό τμήμα του Ρωμαϊκού λουτρού. Στη ρωμαϊκή περίοδο ο χώρος ήταν ισόγειο και το λουτρό στο σημείο αυτό διώροφο, λόγω της κλίσης του εδάφους. Στην τελευταία ρωμαϊκή φάση το κτίσμα είχε στο κέντρο κρήνη με πέντε κόγχες, που πλαισιώνονταν από στοές. </a:t>
            </a:r>
          </a:p>
          <a:p>
            <a:r>
              <a:rPr lang="el-GR" sz="2000" dirty="0" smtClean="0"/>
              <a:t>Τον 5ο αι. μετά την ίδρυση του πρώτου μεγάλου Ναού το ισόγειο διαμέρισμα των λουτρών ενσωματώνεται στον ήδη υπάρχοντα χώρο ως χώρος του Μαρτυρίου και Κρύπτη. Αρχικά στην Κρύπτη οι πιστοί Θεσσαλονικείς τιμούσαν τον Άγιο </a:t>
            </a:r>
            <a:r>
              <a:rPr lang="el-GR" sz="2000" dirty="0" err="1" smtClean="0"/>
              <a:t>μέσῳ</a:t>
            </a:r>
            <a:r>
              <a:rPr lang="el-GR" sz="2000" dirty="0" smtClean="0"/>
              <a:t> του αγιάσματος, που ελάμβαναν από την κρήνη στην οποία έρρεε από πηγάδι που σώζεται μέχρι και σήμερα βόρεια του Ιερού. Μετά τον 10ο αι. η κρήνη συνδέεται με το Μύρο που συνέλεγαν οι πιστοί από τις δεξαμενές της με διάφορα αγγεία, πήλινα, γυάλινα ή μεταλλικά. Ανάμεσά τους ξεχωρίζουν τα </a:t>
            </a:r>
            <a:r>
              <a:rPr lang="el-GR" sz="2000" i="1" dirty="0" smtClean="0"/>
              <a:t>«</a:t>
            </a:r>
            <a:r>
              <a:rPr lang="el-GR" sz="2000" i="1" dirty="0" err="1" smtClean="0"/>
              <a:t>κουτρούβια</a:t>
            </a:r>
            <a:r>
              <a:rPr lang="el-GR" sz="2000" i="1" dirty="0" smtClean="0"/>
              <a:t>»,</a:t>
            </a:r>
            <a:r>
              <a:rPr lang="el-GR" sz="2000" dirty="0" smtClean="0"/>
              <a:t> μολύβδινα μικρά δοχεία στο σχήμα παλαιοχριστιανικών ευλογιών. Το Μύρο το φύλαγαν και σε περίοπτα φυλακτά ή </a:t>
            </a:r>
            <a:r>
              <a:rPr lang="el-GR" sz="2000" dirty="0" err="1" smtClean="0"/>
              <a:t>κιβωτίδια</a:t>
            </a:r>
            <a:r>
              <a:rPr lang="el-GR" sz="2000" dirty="0" smtClean="0"/>
              <a:t> από πολύτιμα μέταλλα, που επέτρεπαν τη μεταφορά του σε μακρινές χώρες. Η εξάπλωση που είχαν τα αντικείμενα αυτά στον χριστιανικό κόσμο υπήρξε μεγάλη, γεγονός που φανερώνει τη διάδοση της τιμής του Αγίου</a:t>
            </a:r>
            <a:endParaRPr lang="el-G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4000" dirty="0" smtClean="0"/>
              <a:t>Η </a:t>
            </a:r>
            <a:r>
              <a:rPr lang="el-GR" sz="4000" dirty="0" err="1" smtClean="0"/>
              <a:t>κρηπτη</a:t>
            </a:r>
            <a:r>
              <a:rPr lang="el-GR" sz="4000" dirty="0" smtClean="0"/>
              <a:t> του </a:t>
            </a:r>
            <a:r>
              <a:rPr lang="el-GR" sz="4000" dirty="0" err="1" smtClean="0"/>
              <a:t>ναου</a:t>
            </a:r>
            <a:endParaRPr lang="el-GR" sz="4000" dirty="0"/>
          </a:p>
        </p:txBody>
      </p:sp>
      <p:pic>
        <p:nvPicPr>
          <p:cNvPr id="5" name="4 - Θέση εικόνας" descr="6afacaee1c58f9f791aef4e64048a762.jpg"/>
          <p:cNvPicPr>
            <a:picLocks noGrp="1" noChangeAspect="1"/>
          </p:cNvPicPr>
          <p:nvPr>
            <p:ph type="pic" idx="1"/>
          </p:nvPr>
        </p:nvPicPr>
        <p:blipFill>
          <a:blip r:embed="rId2" cstate="print"/>
          <a:srcRect t="21875" b="21875"/>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9144000" cy="5940088"/>
          </a:xfrm>
          <a:prstGeom prst="rect">
            <a:avLst/>
          </a:prstGeom>
        </p:spPr>
        <p:txBody>
          <a:bodyPr wrap="square">
            <a:spAutoFit/>
          </a:bodyPr>
          <a:lstStyle/>
          <a:p>
            <a:r>
              <a:rPr lang="el-GR" sz="2000" dirty="0" smtClean="0"/>
              <a:t>Στον χώρο της Κρύπτης υπάρχει και Παρεκκλήσιο με διάτρητο άνοιγμα στην ανατολική κόγχη του. Στους παλαιοχριστιανικούς χρόνους επικοινωνούσε με την κρήνη του αγιάσματος, αλλά και με το ιερό του Ναού. Πιθανότατα είναι και ο τόπος όπου ακριβώς </a:t>
            </a:r>
            <a:r>
              <a:rPr lang="el-GR" sz="2000" dirty="0" err="1" smtClean="0"/>
              <a:t>εμαρτύρησε</a:t>
            </a:r>
            <a:r>
              <a:rPr lang="el-GR" sz="2000" dirty="0" smtClean="0"/>
              <a:t> ο Άγιος. Στο κεντρικό μέρος της Κρύπτης, στον ημικυκλικό χώρο της </a:t>
            </a:r>
            <a:r>
              <a:rPr lang="el-GR" sz="2000" dirty="0" err="1" smtClean="0"/>
              <a:t>αψίδος</a:t>
            </a:r>
            <a:r>
              <a:rPr lang="el-GR" sz="2000" dirty="0" smtClean="0"/>
              <a:t> και σε μικρή απόσταση από τον ρωμαϊκό τοίχο με τις πέντε κόγχες προσετέθη διάδρομος με ημικυκλικό Κιβώριο, που φράσσεται με θωράκια με σταυρούς επάνω σε χαμηλή και ανάγλυφη βάση, η οποία έφτανε αρχικώς μέχρι των εκατέρωθεν αρχαίων τοίχων της </a:t>
            </a:r>
            <a:r>
              <a:rPr lang="el-GR" sz="2000" dirty="0" err="1" smtClean="0"/>
              <a:t>αψίδος</a:t>
            </a:r>
            <a:r>
              <a:rPr lang="el-GR" sz="2000" dirty="0" smtClean="0"/>
              <a:t>, αποκλείοντας έτσι ολόκληρο τον τοίχο με τις κόγχες. Η βάση αυτή στον νότιο διάδρομο διακόπτεται σε μικρή απόσταση από τον τοίχο της </a:t>
            </a:r>
            <a:r>
              <a:rPr lang="el-GR" sz="2000" dirty="0" err="1" smtClean="0"/>
              <a:t>αψίδος</a:t>
            </a:r>
            <a:r>
              <a:rPr lang="el-GR" sz="2000" dirty="0" smtClean="0"/>
              <a:t>. Πιθανώς υπήρχε εκεί αρχικώς πύλη, διότι  στο άκρον της βάσης παρατηρείται τριγωνική λάξευση. Το Κιβώριο αποτελεί και τον χώρο όπου έρρεε το </a:t>
            </a:r>
            <a:r>
              <a:rPr lang="el-GR" sz="2000" dirty="0" err="1" smtClean="0"/>
              <a:t>αγίασμα</a:t>
            </a:r>
            <a:r>
              <a:rPr lang="el-GR" sz="2000" dirty="0" smtClean="0"/>
              <a:t> και το μύρο, το οποίο </a:t>
            </a:r>
            <a:r>
              <a:rPr lang="el-GR" sz="2000" dirty="0" err="1" smtClean="0"/>
              <a:t>εξήρχετο</a:t>
            </a:r>
            <a:r>
              <a:rPr lang="el-GR" sz="2000" dirty="0" smtClean="0"/>
              <a:t>, όπως αναφέρεται στις ιστορικές πηγές και τους εγκωμιαστικούς λόγους προς τιμήν του </a:t>
            </a:r>
            <a:r>
              <a:rPr lang="el-GR" sz="2000" dirty="0" err="1" smtClean="0"/>
              <a:t>Μεγαλομάρτυρος</a:t>
            </a:r>
            <a:r>
              <a:rPr lang="el-GR" sz="2000" dirty="0" smtClean="0"/>
              <a:t>, από τις πληγές του παναγίου σώματός του. Αυτό αποδεικνύεται και από τις σωληνώσεις και τους υδαταγωγούς που διακλαδίζονται δεξιά και αριστερά στις δεξαμενές, οι οποίες διέρχονται κάτω από το ιερό του Ναού, ξεκινώντας από το φρέαρ και καταλήγοντας στη μικρή μαρμάρινη φιάλη, η βάση της οποίας φαίνεται ακόμη έμπροσθεν του Κιβωρίου. Το Κιβώριο αποτελείται από επτά κιονίσκους, που βαστάζουν </a:t>
            </a:r>
            <a:r>
              <a:rPr lang="el-GR" sz="2000" dirty="0" err="1" smtClean="0"/>
              <a:t>υψηλομέτωπα</a:t>
            </a:r>
            <a:r>
              <a:rPr lang="el-GR" sz="2000" dirty="0" smtClean="0"/>
              <a:t> ανάγλυφα μαρμάρινα τόξα.</a:t>
            </a:r>
            <a:endParaRPr lang="el-GR"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9144000" cy="6370975"/>
          </a:xfrm>
          <a:prstGeom prst="rect">
            <a:avLst/>
          </a:prstGeom>
        </p:spPr>
        <p:txBody>
          <a:bodyPr wrap="square">
            <a:spAutoFit/>
          </a:bodyPr>
          <a:lstStyle/>
          <a:p>
            <a:r>
              <a:rPr lang="el-GR" sz="2400" dirty="0" smtClean="0"/>
              <a:t>Εκατέρωθεν της δεξαμενής του Κιβωρίου προστέθηκαν θωράκια, ώστε να δημιουργηθούν τρεις κλειστοί χώροι, όπως βρέθηκαν κατά την </a:t>
            </a:r>
            <a:r>
              <a:rPr lang="el-GR" sz="2400" dirty="0" err="1" smtClean="0"/>
              <a:t>αποχωμάτωση</a:t>
            </a:r>
            <a:r>
              <a:rPr lang="el-GR" sz="2400" dirty="0" smtClean="0"/>
              <a:t> της Κρύπτης. Οι ιδιαίτερες συνθήκες του χώρου δεν επέτρεπαν την προέκταση του ναού προς ανατολάς, με αποτέλεσμα ο τάφος του Αγίου να μην μπορεί να συμπέσει εντός του κυρίως Ναού, της μεγάλης βασιλικής του </a:t>
            </a:r>
            <a:r>
              <a:rPr lang="el-GR" sz="2400" dirty="0" err="1" smtClean="0"/>
              <a:t>Λεοντίου</a:t>
            </a:r>
            <a:r>
              <a:rPr lang="el-GR" sz="2400" dirty="0" smtClean="0"/>
              <a:t>, αλλά εντός του Ιερού Βήματος, κάτω από την Αγία Τράπεζα. Πιθανότατα για λόγους λειτουργικότητας του χώρου, για να εξυπηρετούνται οι ανάγκες των πιστών που ήθελαν να προσκυνούν τον τάφο του Μάρτυρος και ένεκα της αρχαίας </a:t>
            </a:r>
            <a:r>
              <a:rPr lang="el-GR" sz="2400" dirty="0" err="1" smtClean="0"/>
              <a:t>παραδόσης</a:t>
            </a:r>
            <a:r>
              <a:rPr lang="el-GR" sz="2400" dirty="0" smtClean="0"/>
              <a:t> της ανατολικής Εκκλησίας σε παρόμοιες περιπτώσεις, όπως συνέβη με τον τάφο του Αποστόλου Βαρνάβα της Κύπρου και του Αγίου </a:t>
            </a:r>
            <a:r>
              <a:rPr lang="el-GR" sz="2400" dirty="0" err="1" smtClean="0"/>
              <a:t>Βαβύλα</a:t>
            </a:r>
            <a:r>
              <a:rPr lang="el-GR" sz="2400" dirty="0" smtClean="0"/>
              <a:t>, ο οποίος μεταφέρθηκε από την Αντιόχεια στη Δάφνη, ο τάφος του Αγίου Δημητρίου μεταφέρθηκε στον νέο Ναό προς το κέντρο, εντός αργυράς </a:t>
            </a:r>
            <a:r>
              <a:rPr lang="el-GR" sz="2400" dirty="0" err="1" smtClean="0"/>
              <a:t>λάρνακος</a:t>
            </a:r>
            <a:r>
              <a:rPr lang="el-GR" sz="2400" dirty="0" smtClean="0"/>
              <a:t>, εις το αργυρούν </a:t>
            </a:r>
            <a:r>
              <a:rPr lang="el-GR" sz="2400" dirty="0" err="1" smtClean="0"/>
              <a:t>Κιβώριον</a:t>
            </a:r>
            <a:r>
              <a:rPr lang="el-GR" sz="2400" dirty="0" smtClean="0"/>
              <a:t>, το </a:t>
            </a:r>
            <a:r>
              <a:rPr lang="el-GR" sz="2400" dirty="0" smtClean="0"/>
              <a:t>οποίο </a:t>
            </a:r>
            <a:r>
              <a:rPr lang="el-GR" sz="2400" dirty="0" err="1" smtClean="0"/>
              <a:t>ευρίσκετο</a:t>
            </a:r>
            <a:r>
              <a:rPr lang="el-GR" sz="2400" dirty="0" smtClean="0"/>
              <a:t> </a:t>
            </a:r>
            <a:r>
              <a:rPr lang="el-GR" sz="2400" i="1" dirty="0" smtClean="0"/>
              <a:t>«</a:t>
            </a:r>
            <a:r>
              <a:rPr lang="el-GR" sz="2400" i="1" dirty="0" err="1" smtClean="0"/>
              <a:t>πρὸς</a:t>
            </a:r>
            <a:r>
              <a:rPr lang="el-GR" sz="2400" i="1" dirty="0" smtClean="0"/>
              <a:t> </a:t>
            </a:r>
            <a:r>
              <a:rPr lang="el-GR" sz="2400" i="1" dirty="0" err="1" smtClean="0"/>
              <a:t>τοῖς</a:t>
            </a:r>
            <a:r>
              <a:rPr lang="el-GR" sz="2400" i="1" dirty="0" smtClean="0"/>
              <a:t> </a:t>
            </a:r>
            <a:r>
              <a:rPr lang="el-GR" sz="2400" i="1" dirty="0" err="1" smtClean="0"/>
              <a:t>λαοῖς</a:t>
            </a:r>
            <a:r>
              <a:rPr lang="el-GR" sz="2400" i="1" dirty="0" smtClean="0"/>
              <a:t> </a:t>
            </a:r>
            <a:r>
              <a:rPr lang="el-GR" sz="2400" i="1" dirty="0" err="1" smtClean="0"/>
              <a:t>πλευροῖς</a:t>
            </a:r>
            <a:r>
              <a:rPr lang="el-GR" sz="2400" i="1" dirty="0" smtClean="0"/>
              <a:t>».</a:t>
            </a:r>
            <a:r>
              <a:rPr lang="el-GR" sz="2400" dirty="0" smtClean="0"/>
              <a:t> Στα χρόνια της Τουρκοκρατίας η Κρύπτη καταχώνεται και ξαναβρίσκεται μετά την πυρκαγιά του 1917, οπότε και ακολουθεί η </a:t>
            </a:r>
            <a:r>
              <a:rPr lang="el-GR" sz="2400" dirty="0" err="1" smtClean="0"/>
              <a:t>αναστήλωσή</a:t>
            </a:r>
            <a:r>
              <a:rPr lang="el-GR" sz="2400" dirty="0" smtClean="0"/>
              <a:t> της.</a:t>
            </a:r>
            <a:endParaRPr lang="el-GR"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4800" dirty="0" smtClean="0"/>
              <a:t>Ο </a:t>
            </a:r>
            <a:r>
              <a:rPr lang="el-GR" sz="4800" dirty="0" err="1" smtClean="0"/>
              <a:t>Αγιος</a:t>
            </a:r>
            <a:r>
              <a:rPr lang="el-GR" sz="4800" dirty="0" smtClean="0"/>
              <a:t> </a:t>
            </a:r>
            <a:r>
              <a:rPr lang="el-GR" sz="4800" dirty="0" err="1" smtClean="0"/>
              <a:t>Δημητριος</a:t>
            </a:r>
            <a:endParaRPr lang="el-GR" sz="4800" dirty="0"/>
          </a:p>
        </p:txBody>
      </p:sp>
      <p:pic>
        <p:nvPicPr>
          <p:cNvPr id="5" name="4 - Θέση εικόνας" descr="images.jpg"/>
          <p:cNvPicPr>
            <a:picLocks noGrp="1" noChangeAspect="1"/>
          </p:cNvPicPr>
          <p:nvPr>
            <p:ph type="pic" idx="1"/>
          </p:nvPr>
        </p:nvPicPr>
        <p:blipFill>
          <a:blip r:embed="rId2" cstate="print"/>
          <a:srcRect l="702" r="702"/>
          <a:stretch>
            <a:fillRect/>
          </a:stretch>
        </p:blipFill>
        <p:spPr>
          <a:xfrm>
            <a:off x="0" y="0"/>
            <a:ext cx="9144000" cy="4727575"/>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117</TotalTime>
  <Words>1203</Words>
  <Application>Microsoft Office PowerPoint</Application>
  <PresentationFormat>Προβολή στην οθόνη (4:3)</PresentationFormat>
  <Paragraphs>40</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Αποκορύφωμα</vt:lpstr>
      <vt:lpstr>Ο αγιοΣ ΔημητριοΣ και η Κατακομβη του Αγιου Ιωαννου</vt:lpstr>
      <vt:lpstr>Πολιούχος της Θεσσαλονίκης</vt:lpstr>
      <vt:lpstr>Παρουσίαση του PowerPoint</vt:lpstr>
      <vt:lpstr>Παρουσίαση του PowerPoint</vt:lpstr>
      <vt:lpstr>Παρουσίαση του PowerPoint</vt:lpstr>
      <vt:lpstr>Η κρηπτη του ναου</vt:lpstr>
      <vt:lpstr>Παρουσίαση του PowerPoint</vt:lpstr>
      <vt:lpstr>Παρουσίαση του PowerPoint</vt:lpstr>
      <vt:lpstr>Ο Αγιος Δημητριος</vt:lpstr>
      <vt:lpstr>Ο ΟΣΙΟΣ ΛΟΥΚΑΣ</vt:lpstr>
      <vt:lpstr>Παρουσίαση του PowerPoint</vt:lpstr>
      <vt:lpstr>Η  κατακόμβη του Αγίου Ιωάννη</vt:lpstr>
      <vt:lpstr>Παρουσίαση του PowerPoint</vt:lpstr>
      <vt:lpstr>Παρουσίαση του PowerPoint</vt:lpstr>
      <vt:lpstr>ΤΕΛΟΣ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αγιος Δημητριος και η Κατακομβη του Αγιου Ιωαννου</dc:title>
  <dc:creator>user</dc:creator>
  <cp:lastModifiedBy>user</cp:lastModifiedBy>
  <cp:revision>18</cp:revision>
  <dcterms:created xsi:type="dcterms:W3CDTF">2016-01-17T16:45:17Z</dcterms:created>
  <dcterms:modified xsi:type="dcterms:W3CDTF">2016-05-25T05:34:59Z</dcterms:modified>
</cp:coreProperties>
</file>